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04"/>
  </p:notesMasterIdLst>
  <p:sldIdLst>
    <p:sldId id="256" r:id="rId2"/>
    <p:sldId id="259" r:id="rId3"/>
    <p:sldId id="260" r:id="rId4"/>
    <p:sldId id="261" r:id="rId5"/>
    <p:sldId id="262" r:id="rId6"/>
    <p:sldId id="263" r:id="rId7"/>
    <p:sldId id="265" r:id="rId8"/>
    <p:sldId id="274" r:id="rId9"/>
    <p:sldId id="275" r:id="rId10"/>
    <p:sldId id="281" r:id="rId11"/>
    <p:sldId id="283" r:id="rId12"/>
    <p:sldId id="285" r:id="rId13"/>
    <p:sldId id="284" r:id="rId14"/>
    <p:sldId id="286" r:id="rId15"/>
    <p:sldId id="287" r:id="rId16"/>
    <p:sldId id="288" r:id="rId17"/>
    <p:sldId id="291" r:id="rId18"/>
    <p:sldId id="292" r:id="rId19"/>
    <p:sldId id="295" r:id="rId20"/>
    <p:sldId id="302" r:id="rId21"/>
    <p:sldId id="303" r:id="rId22"/>
    <p:sldId id="305" r:id="rId23"/>
    <p:sldId id="306" r:id="rId24"/>
    <p:sldId id="308" r:id="rId25"/>
    <p:sldId id="311" r:id="rId26"/>
    <p:sldId id="312" r:id="rId27"/>
    <p:sldId id="313" r:id="rId28"/>
    <p:sldId id="314" r:id="rId29"/>
    <p:sldId id="315" r:id="rId30"/>
    <p:sldId id="317" r:id="rId31"/>
    <p:sldId id="318" r:id="rId32"/>
    <p:sldId id="319" r:id="rId33"/>
    <p:sldId id="321" r:id="rId34"/>
    <p:sldId id="322" r:id="rId35"/>
    <p:sldId id="325" r:id="rId36"/>
    <p:sldId id="326" r:id="rId37"/>
    <p:sldId id="333" r:id="rId38"/>
    <p:sldId id="6316" r:id="rId39"/>
    <p:sldId id="6315" r:id="rId40"/>
    <p:sldId id="6317" r:id="rId41"/>
    <p:sldId id="6314" r:id="rId42"/>
    <p:sldId id="6320" r:id="rId43"/>
    <p:sldId id="6319" r:id="rId44"/>
    <p:sldId id="6318" r:id="rId45"/>
    <p:sldId id="334" r:id="rId46"/>
    <p:sldId id="443" r:id="rId47"/>
    <p:sldId id="6295" r:id="rId48"/>
    <p:sldId id="6313" r:id="rId49"/>
    <p:sldId id="6299" r:id="rId50"/>
    <p:sldId id="6296" r:id="rId51"/>
    <p:sldId id="6300" r:id="rId52"/>
    <p:sldId id="6302" r:id="rId53"/>
    <p:sldId id="6303" r:id="rId54"/>
    <p:sldId id="6304" r:id="rId55"/>
    <p:sldId id="6305" r:id="rId56"/>
    <p:sldId id="6298" r:id="rId57"/>
    <p:sldId id="6306" r:id="rId58"/>
    <p:sldId id="6307" r:id="rId59"/>
    <p:sldId id="6308" r:id="rId60"/>
    <p:sldId id="6309" r:id="rId61"/>
    <p:sldId id="6310" r:id="rId62"/>
    <p:sldId id="6311" r:id="rId63"/>
    <p:sldId id="445" r:id="rId64"/>
    <p:sldId id="336" r:id="rId65"/>
    <p:sldId id="338" r:id="rId66"/>
    <p:sldId id="6294" r:id="rId67"/>
    <p:sldId id="340" r:id="rId68"/>
    <p:sldId id="341" r:id="rId69"/>
    <p:sldId id="6312" r:id="rId70"/>
    <p:sldId id="342" r:id="rId71"/>
    <p:sldId id="344" r:id="rId72"/>
    <p:sldId id="343" r:id="rId73"/>
    <p:sldId id="455" r:id="rId74"/>
    <p:sldId id="457" r:id="rId75"/>
    <p:sldId id="466" r:id="rId76"/>
    <p:sldId id="458" r:id="rId77"/>
    <p:sldId id="456" r:id="rId78"/>
    <p:sldId id="452" r:id="rId79"/>
    <p:sldId id="348" r:id="rId80"/>
    <p:sldId id="448" r:id="rId81"/>
    <p:sldId id="447" r:id="rId82"/>
    <p:sldId id="460" r:id="rId83"/>
    <p:sldId id="449" r:id="rId84"/>
    <p:sldId id="350" r:id="rId85"/>
    <p:sldId id="351" r:id="rId86"/>
    <p:sldId id="352" r:id="rId87"/>
    <p:sldId id="353" r:id="rId88"/>
    <p:sldId id="354" r:id="rId89"/>
    <p:sldId id="357" r:id="rId90"/>
    <p:sldId id="358" r:id="rId91"/>
    <p:sldId id="359" r:id="rId92"/>
    <p:sldId id="360" r:id="rId93"/>
    <p:sldId id="361" r:id="rId94"/>
    <p:sldId id="362" r:id="rId95"/>
    <p:sldId id="363" r:id="rId96"/>
    <p:sldId id="467" r:id="rId97"/>
    <p:sldId id="468" r:id="rId98"/>
    <p:sldId id="364" r:id="rId99"/>
    <p:sldId id="365" r:id="rId100"/>
    <p:sldId id="6282" r:id="rId101"/>
    <p:sldId id="6283" r:id="rId102"/>
    <p:sldId id="442" r:id="rId103"/>
  </p:sldIdLst>
  <p:sldSz cx="12193588"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3" roundtripDataSignature="AMtx7miJ6Rg9xwnbjnB+9ZcUBlpYMcRFe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44" y="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53" Type="http://customschemas.google.com/relationships/presentationmetadata" Target="meta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54" Type="http://schemas.openxmlformats.org/officeDocument/2006/relationships/presProps" Target="presProps.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257"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
        <p:cNvGrpSpPr/>
        <p:nvPr/>
      </p:nvGrpSpPr>
      <p:grpSpPr>
        <a:xfrm>
          <a:off x="0" y="0"/>
          <a:ext cx="0" cy="0"/>
          <a:chOff x="0" y="0"/>
          <a:chExt cx="0" cy="0"/>
        </a:xfrm>
      </p:grpSpPr>
      <p:sp>
        <p:nvSpPr>
          <p:cNvPr id="3" name="Google Shape;3;n"/>
          <p:cNvSpPr/>
          <p:nvPr/>
        </p:nvSpPr>
        <p:spPr>
          <a:xfrm>
            <a:off x="0" y="0"/>
            <a:ext cx="7559675" cy="106918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4" name="Google Shape;4;n"/>
          <p:cNvSpPr/>
          <p:nvPr/>
        </p:nvSpPr>
        <p:spPr>
          <a:xfrm>
            <a:off x="0" y="0"/>
            <a:ext cx="7559675" cy="106918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5" name="Google Shape;5;n"/>
          <p:cNvSpPr/>
          <p:nvPr/>
        </p:nvSpPr>
        <p:spPr>
          <a:xfrm>
            <a:off x="0" y="0"/>
            <a:ext cx="7559675" cy="106918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6" name="Google Shape;6;n"/>
          <p:cNvSpPr/>
          <p:nvPr/>
        </p:nvSpPr>
        <p:spPr>
          <a:xfrm>
            <a:off x="0" y="0"/>
            <a:ext cx="7559675" cy="10691812"/>
          </a:xfrm>
          <a:prstGeom prst="roundRect">
            <a:avLst>
              <a:gd name="adj" fmla="val 4"/>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rgbClr val="000000"/>
              </a:solidFill>
              <a:latin typeface="Arial"/>
              <a:ea typeface="Arial"/>
              <a:cs typeface="Arial"/>
              <a:sym typeface="Arial"/>
            </a:endParaRPr>
          </a:p>
        </p:txBody>
      </p:sp>
      <p:sp>
        <p:nvSpPr>
          <p:cNvPr id="7" name="Google Shape;7;n"/>
          <p:cNvSpPr>
            <a:spLocks noGrp="1" noRot="1" noChangeAspect="1"/>
          </p:cNvSpPr>
          <p:nvPr>
            <p:ph type="sldImg" idx="2"/>
          </p:nvPr>
        </p:nvSpPr>
        <p:spPr>
          <a:xfrm>
            <a:off x="215900" y="812800"/>
            <a:ext cx="7119937" cy="40005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 name="Google Shape;8;n"/>
          <p:cNvSpPr txBox="1">
            <a:spLocks noGrp="1"/>
          </p:cNvSpPr>
          <p:nvPr>
            <p:ph type="body" idx="1"/>
          </p:nvPr>
        </p:nvSpPr>
        <p:spPr>
          <a:xfrm>
            <a:off x="755650" y="5078412"/>
            <a:ext cx="6040437" cy="4803775"/>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9" name="Google Shape;9;n"/>
          <p:cNvSpPr txBox="1">
            <a:spLocks noGrp="1"/>
          </p:cNvSpPr>
          <p:nvPr>
            <p:ph type="hdr" idx="3"/>
          </p:nvPr>
        </p:nvSpPr>
        <p:spPr>
          <a:xfrm>
            <a:off x="0" y="0"/>
            <a:ext cx="3273425" cy="52705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0" name="Google Shape;10;n"/>
          <p:cNvSpPr txBox="1">
            <a:spLocks noGrp="1"/>
          </p:cNvSpPr>
          <p:nvPr>
            <p:ph type="dt" idx="10"/>
          </p:nvPr>
        </p:nvSpPr>
        <p:spPr>
          <a:xfrm>
            <a:off x="4278312" y="0"/>
            <a:ext cx="3273425" cy="52705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1" name="Google Shape;11;n"/>
          <p:cNvSpPr txBox="1">
            <a:spLocks noGrp="1"/>
          </p:cNvSpPr>
          <p:nvPr>
            <p:ph type="ftr" idx="11"/>
          </p:nvPr>
        </p:nvSpPr>
        <p:spPr>
          <a:xfrm>
            <a:off x="0" y="10156825"/>
            <a:ext cx="3273425" cy="52705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SzPts val="1400"/>
              <a:buNone/>
              <a:defRPr sz="1800" b="0" i="0" u="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12" name="Google Shape;12;n"/>
          <p:cNvSpPr txBox="1">
            <a:spLocks noGrp="1"/>
          </p:cNvSpPr>
          <p:nvPr>
            <p:ph type="sldNum" idx="12"/>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Times New Roman"/>
              <a:buNone/>
            </a:pPr>
            <a:fld id="{00000000-1234-1234-1234-123412341234}" type="slidenum">
              <a:rPr lang="en-US" sz="1400" b="0" i="0" u="none">
                <a:solidFill>
                  <a:srgbClr val="000000"/>
                </a:solidFill>
                <a:latin typeface="Times New Roman"/>
                <a:ea typeface="Times New Roman"/>
                <a:cs typeface="Times New Roman"/>
                <a:sym typeface="Times New Roman"/>
              </a:rPr>
              <a:t>‹N°›</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1</a:t>
            </a:fld>
            <a:endParaRPr/>
          </a:p>
        </p:txBody>
      </p:sp>
      <p:sp>
        <p:nvSpPr>
          <p:cNvPr id="79" name="Google Shape;79;p1: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80" name="Google Shape;80;p1: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dba782fbf_0_158: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370" name="Google Shape;370;g5dba782fbf_0_158: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p66: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102</a:t>
            </a:fld>
            <a:endParaRPr/>
          </a:p>
        </p:txBody>
      </p:sp>
      <p:sp>
        <p:nvSpPr>
          <p:cNvPr id="2415" name="Google Shape;2415;p66: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2416" name="Google Shape;2416;p66: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d7ef05067_0_47:notes"/>
          <p:cNvSpPr txBox="1"/>
          <p:nvPr/>
        </p:nvSpPr>
        <p:spPr>
          <a:xfrm>
            <a:off x="4278312" y="10156825"/>
            <a:ext cx="3273300" cy="5271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11</a:t>
            </a:fld>
            <a:endParaRPr/>
          </a:p>
        </p:txBody>
      </p:sp>
      <p:sp>
        <p:nvSpPr>
          <p:cNvPr id="393" name="Google Shape;393;g5d7ef05067_0_47: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394" name="Google Shape;394;g5d7ef05067_0_47: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7: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18" name="Google Shape;418;p7: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d7ef05067_0_137:notes"/>
          <p:cNvSpPr txBox="1"/>
          <p:nvPr/>
        </p:nvSpPr>
        <p:spPr>
          <a:xfrm>
            <a:off x="4278312" y="10156825"/>
            <a:ext cx="3273300" cy="5271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13</a:t>
            </a:fld>
            <a:endParaRPr/>
          </a:p>
        </p:txBody>
      </p:sp>
      <p:sp>
        <p:nvSpPr>
          <p:cNvPr id="406" name="Google Shape;406;g5d7ef05067_0_137: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07" name="Google Shape;407;g5d7ef05067_0_137: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14</a:t>
            </a:fld>
            <a:endParaRPr/>
          </a:p>
        </p:txBody>
      </p:sp>
      <p:sp>
        <p:nvSpPr>
          <p:cNvPr id="430" name="Google Shape;430;p4: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31" name="Google Shape;431;p4: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d7ef05067_0_0:notes"/>
          <p:cNvSpPr txBox="1"/>
          <p:nvPr/>
        </p:nvSpPr>
        <p:spPr>
          <a:xfrm>
            <a:off x="4278312" y="10156825"/>
            <a:ext cx="3273300" cy="5271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15</a:t>
            </a:fld>
            <a:endParaRPr/>
          </a:p>
        </p:txBody>
      </p:sp>
      <p:sp>
        <p:nvSpPr>
          <p:cNvPr id="442" name="Google Shape;442;g5d7ef05067_0_0: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443" name="Google Shape;443;g5d7ef05067_0_0: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3: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55" name="Google Shape;455;p3: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5d7ef05067_0_111: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88" name="Google Shape;488;g5d7ef05067_0_111: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d7ef05067_0_149: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499" name="Google Shape;499;g5d7ef05067_0_149: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d851145c9_0_346: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535" name="Google Shape;535;g5d851145c9_0_34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d7ef05067_0_100: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0" name="Google Shape;120;g5d7ef05067_0_100: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d7ef05067_0_23:notes"/>
          <p:cNvSpPr txBox="1"/>
          <p:nvPr/>
        </p:nvSpPr>
        <p:spPr>
          <a:xfrm>
            <a:off x="4278312" y="10156825"/>
            <a:ext cx="3273300" cy="5271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20</a:t>
            </a:fld>
            <a:endParaRPr/>
          </a:p>
        </p:txBody>
      </p:sp>
      <p:sp>
        <p:nvSpPr>
          <p:cNvPr id="620" name="Google Shape;620;g5d7ef05067_0_23: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21" name="Google Shape;621;g5d7ef05067_0_23: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8: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21</a:t>
            </a:fld>
            <a:endParaRPr/>
          </a:p>
        </p:txBody>
      </p:sp>
      <p:sp>
        <p:nvSpPr>
          <p:cNvPr id="631" name="Google Shape;631;p8: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632" name="Google Shape;632;p8: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5d7ef05067_0_74: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56" name="Google Shape;656;g5d7ef05067_0_74: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p10: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69" name="Google Shape;669;p10: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5d7ef05067_0_59: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696" name="Google Shape;696;g5d7ef05067_0_59: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d851145c9_0_293: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32" name="Google Shape;732;g5d851145c9_0_293: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d7ef05067_0_88: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42" name="Google Shape;742;g5d7ef05067_0_88: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5d7ef05067_0_161: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54" name="Google Shape;754;g5d7ef05067_0_161: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d851145c9_0_157: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65" name="Google Shape;765;g5d851145c9_0_157: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5d851145c9_0_179: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76" name="Google Shape;776;g5d851145c9_0_179: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d851145c9_0_97: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3" name="Google Shape;133;g5d851145c9_0_97: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11: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798" name="Google Shape;798;p11: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12: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31</a:t>
            </a:fld>
            <a:endParaRPr/>
          </a:p>
        </p:txBody>
      </p:sp>
      <p:sp>
        <p:nvSpPr>
          <p:cNvPr id="810" name="Google Shape;810;p12: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811" name="Google Shape;811;p12: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3: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32</a:t>
            </a:fld>
            <a:endParaRPr/>
          </a:p>
        </p:txBody>
      </p:sp>
      <p:sp>
        <p:nvSpPr>
          <p:cNvPr id="821" name="Google Shape;821;p13: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822" name="Google Shape;822;p13: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p14: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45" name="Google Shape;845;p14: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5d851145c9_0_190: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56" name="Google Shape;856;g5d851145c9_0_190: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p17: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35</a:t>
            </a:fld>
            <a:endParaRPr/>
          </a:p>
        </p:txBody>
      </p:sp>
      <p:sp>
        <p:nvSpPr>
          <p:cNvPr id="892" name="Google Shape;892;p17: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893" name="Google Shape;893;p17: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18: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36</a:t>
            </a:fld>
            <a:endParaRPr/>
          </a:p>
        </p:txBody>
      </p:sp>
      <p:sp>
        <p:nvSpPr>
          <p:cNvPr id="907" name="Google Shape;907;p18: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908" name="Google Shape;908;p18: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24: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04" name="Google Shape;1004;p24: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5da422d23a_0_271: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79" name="Google Shape;1479;g5da422d23a_0_271: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894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5da422d23a_0_271: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79" name="Google Shape;1479;g5da422d23a_0_271: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7474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d851145c9_0_84: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4" name="Google Shape;144;g5d851145c9_0_84: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5da422d23a_0_271: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79" name="Google Shape;1479;g5da422d23a_0_271: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1863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5da422d23a_0_271: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79" name="Google Shape;1479;g5da422d23a_0_271: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0612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29: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29" name="Google Shape;1129;p29: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6127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5da422d23a_0_271: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79" name="Google Shape;1479;g5da422d23a_0_271: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2904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5da422d23a_0_271: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79" name="Google Shape;1479;g5da422d23a_0_271: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4636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6: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45</a:t>
            </a:fld>
            <a:endParaRPr/>
          </a:p>
        </p:txBody>
      </p:sp>
      <p:sp>
        <p:nvSpPr>
          <p:cNvPr id="1017" name="Google Shape;1017;p6: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018" name="Google Shape;1018;p6: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0679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p13: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46</a:t>
            </a:fld>
            <a:endParaRPr/>
          </a:p>
        </p:txBody>
      </p:sp>
      <p:sp>
        <p:nvSpPr>
          <p:cNvPr id="821" name="Google Shape;821;p13: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822" name="Google Shape;822;p13: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075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2657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9936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496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d851145c9_0_109: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5" name="Google Shape;155;g5d851145c9_0_109: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24673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58998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2341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3834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5104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8381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29722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77822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15604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6471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d851145c9_0_120: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66" name="Google Shape;166;g5d851145c9_0_120: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92351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5208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6: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882" name="Google Shape;882;p16: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797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5d851145c9_0_201:notes"/>
          <p:cNvSpPr txBox="1"/>
          <p:nvPr/>
        </p:nvSpPr>
        <p:spPr>
          <a:xfrm>
            <a:off x="4278312" y="10156825"/>
            <a:ext cx="3273300" cy="5271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63</a:t>
            </a:fld>
            <a:endParaRPr/>
          </a:p>
        </p:txBody>
      </p:sp>
      <p:sp>
        <p:nvSpPr>
          <p:cNvPr id="833" name="Google Shape;833;g5d851145c9_0_201: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834" name="Google Shape;834;g5d851145c9_0_201: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7821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5d851145c9_0_214:notes"/>
          <p:cNvSpPr txBox="1"/>
          <p:nvPr/>
        </p:nvSpPr>
        <p:spPr>
          <a:xfrm>
            <a:off x="4278312" y="10156825"/>
            <a:ext cx="3273300" cy="5271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64</a:t>
            </a:fld>
            <a:endParaRPr/>
          </a:p>
        </p:txBody>
      </p:sp>
      <p:sp>
        <p:nvSpPr>
          <p:cNvPr id="1043" name="Google Shape;1043;g5d851145c9_0_214: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044" name="Google Shape;1044;g5d851145c9_0_214: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5d851145c9_0_262: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74" name="Google Shape;1074;g5d851145c9_0_26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26: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66</a:t>
            </a:fld>
            <a:endParaRPr/>
          </a:p>
        </p:txBody>
      </p:sp>
      <p:sp>
        <p:nvSpPr>
          <p:cNvPr id="1087" name="Google Shape;1087;p26: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088" name="Google Shape;1088;p26: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08232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27: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67</a:t>
            </a:fld>
            <a:endParaRPr/>
          </a:p>
        </p:txBody>
      </p:sp>
      <p:sp>
        <p:nvSpPr>
          <p:cNvPr id="1101" name="Google Shape;1101;p27: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102" name="Google Shape;1102;p27: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p28: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68</a:t>
            </a:fld>
            <a:endParaRPr/>
          </a:p>
        </p:txBody>
      </p:sp>
      <p:sp>
        <p:nvSpPr>
          <p:cNvPr id="1115" name="Google Shape;1115;p28: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116" name="Google Shape;1116;p28: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p6: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69</a:t>
            </a:fld>
            <a:endParaRPr/>
          </a:p>
        </p:txBody>
      </p:sp>
      <p:sp>
        <p:nvSpPr>
          <p:cNvPr id="1017" name="Google Shape;1017;p6: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018" name="Google Shape;1018;p6: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929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d851145c9_0_167: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8" name="Google Shape;188;g5d851145c9_0_167: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29: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129" name="Google Shape;1129;p29: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31: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71</a:t>
            </a:fld>
            <a:endParaRPr/>
          </a:p>
        </p:txBody>
      </p:sp>
      <p:sp>
        <p:nvSpPr>
          <p:cNvPr id="1156" name="Google Shape;1156;p31: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157" name="Google Shape;1157;p31: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30: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72</a:t>
            </a:fld>
            <a:endParaRPr/>
          </a:p>
        </p:txBody>
      </p:sp>
      <p:sp>
        <p:nvSpPr>
          <p:cNvPr id="1142" name="Google Shape;1142;p30: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143" name="Google Shape;1143;p30: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6473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5742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19245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675519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2918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29939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d8b7fc425_0_0: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89" name="Google Shape;289;g5d8b7fc425_0_0: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51622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50932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43737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32: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15" name="Google Shape;1215;p3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766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34: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84</a:t>
            </a:fld>
            <a:endParaRPr/>
          </a:p>
        </p:txBody>
      </p:sp>
      <p:sp>
        <p:nvSpPr>
          <p:cNvPr id="1243" name="Google Shape;1243;p34: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244" name="Google Shape;1244;p34: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5d7ef05067_0_226:notes"/>
          <p:cNvSpPr txBox="1"/>
          <p:nvPr/>
        </p:nvSpPr>
        <p:spPr>
          <a:xfrm>
            <a:off x="4278312" y="10156825"/>
            <a:ext cx="3273300" cy="52710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85</a:t>
            </a:fld>
            <a:endParaRPr/>
          </a:p>
        </p:txBody>
      </p:sp>
      <p:sp>
        <p:nvSpPr>
          <p:cNvPr id="1258" name="Google Shape;1258;g5d7ef05067_0_226: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259" name="Google Shape;1259;g5d7ef05067_0_226:notes"/>
          <p:cNvSpPr txBox="1">
            <a:spLocks noGrp="1"/>
          </p:cNvSpPr>
          <p:nvPr>
            <p:ph type="body" idx="1"/>
          </p:nvPr>
        </p:nvSpPr>
        <p:spPr>
          <a:xfrm>
            <a:off x="755650" y="5078412"/>
            <a:ext cx="6048300" cy="4811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35: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273" name="Google Shape;1273;p35: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p36: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87</a:t>
            </a:fld>
            <a:endParaRPr/>
          </a:p>
        </p:txBody>
      </p:sp>
      <p:sp>
        <p:nvSpPr>
          <p:cNvPr id="1287" name="Google Shape;1287;p36: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288" name="Google Shape;1288;p36: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37: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88</a:t>
            </a:fld>
            <a:endParaRPr/>
          </a:p>
        </p:txBody>
      </p:sp>
      <p:sp>
        <p:nvSpPr>
          <p:cNvPr id="1301" name="Google Shape;1301;p37: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02" name="Google Shape;1302;p37: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p40: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44" name="Google Shape;1344;p40: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d8b7fc425_0_12: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299" name="Google Shape;299;g5d8b7fc425_0_12: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5d851145c9_0_248: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58" name="Google Shape;1358;g5d851145c9_0_248: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41: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91</a:t>
            </a:fld>
            <a:endParaRPr/>
          </a:p>
        </p:txBody>
      </p:sp>
      <p:sp>
        <p:nvSpPr>
          <p:cNvPr id="1371" name="Google Shape;1371;p41: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72" name="Google Shape;1372;p41: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42: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92</a:t>
            </a:fld>
            <a:endParaRPr/>
          </a:p>
        </p:txBody>
      </p:sp>
      <p:sp>
        <p:nvSpPr>
          <p:cNvPr id="1385" name="Google Shape;1385;p42: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386" name="Google Shape;1386;p42: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p43: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99" name="Google Shape;1399;p43: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p44:notes"/>
          <p:cNvSpPr txBox="1"/>
          <p:nvPr/>
        </p:nvSpPr>
        <p:spPr>
          <a:xfrm>
            <a:off x="4278312" y="10156825"/>
            <a:ext cx="3273425" cy="527050"/>
          </a:xfrm>
          <a:prstGeom prst="rect">
            <a:avLst/>
          </a:prstGeom>
          <a:noFill/>
          <a:ln>
            <a:noFill/>
          </a:ln>
        </p:spPr>
        <p:txBody>
          <a:bodyPr spcFirstLastPara="1" wrap="square" lIns="0" tIns="0" rIns="0" bIns="0" anchor="b" anchorCtr="0">
            <a:noAutofit/>
          </a:bodyPr>
          <a:lstStyle/>
          <a:p>
            <a:pPr marL="0" marR="0" lvl="0" indent="0" algn="r" rtl="0">
              <a:lnSpc>
                <a:spcPct val="95000"/>
              </a:lnSpc>
              <a:spcBef>
                <a:spcPts val="0"/>
              </a:spcBef>
              <a:spcAft>
                <a:spcPts val="0"/>
              </a:spcAft>
              <a:buClr>
                <a:srgbClr val="000000"/>
              </a:buClr>
              <a:buSzPts val="1400"/>
              <a:buFont typeface="Arial"/>
              <a:buNone/>
            </a:pPr>
            <a:fld id="{00000000-1234-1234-1234-123412341234}" type="slidenum">
              <a:rPr lang="en-US" sz="1400" b="0" i="0" u="none">
                <a:solidFill>
                  <a:srgbClr val="000000"/>
                </a:solidFill>
                <a:latin typeface="Arial"/>
                <a:ea typeface="Arial"/>
                <a:cs typeface="Arial"/>
                <a:sym typeface="Arial"/>
              </a:rPr>
              <a:t>94</a:t>
            </a:fld>
            <a:endParaRPr/>
          </a:p>
        </p:txBody>
      </p:sp>
      <p:sp>
        <p:nvSpPr>
          <p:cNvPr id="1412" name="Google Shape;1412;p44:notes"/>
          <p:cNvSpPr>
            <a:spLocks noGrp="1" noRot="1" noChangeAspect="1"/>
          </p:cNvSpPr>
          <p:nvPr>
            <p:ph type="sldImg" idx="2"/>
          </p:nvPr>
        </p:nvSpPr>
        <p:spPr>
          <a:xfrm>
            <a:off x="215900" y="812800"/>
            <a:ext cx="7127875" cy="4008438"/>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w="9525" cap="flat" cmpd="sng">
            <a:solidFill>
              <a:srgbClr val="000000"/>
            </a:solidFill>
            <a:prstDash val="solid"/>
            <a:miter lim="524288"/>
            <a:headEnd type="none" w="sm" len="sm"/>
            <a:tailEnd type="none" w="sm" len="sm"/>
          </a:ln>
        </p:spPr>
      </p:sp>
      <p:sp>
        <p:nvSpPr>
          <p:cNvPr id="1413" name="Google Shape;1413;p44:notes"/>
          <p:cNvSpPr txBox="1">
            <a:spLocks noGrp="1"/>
          </p:cNvSpPr>
          <p:nvPr>
            <p:ph type="body" idx="1"/>
          </p:nvPr>
        </p:nvSpPr>
        <p:spPr>
          <a:xfrm>
            <a:off x="755650" y="5078412"/>
            <a:ext cx="6048375" cy="4811712"/>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45: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26" name="Google Shape;1426;p45: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45: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26" name="Google Shape;1426;p45: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821255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p45:notes"/>
          <p:cNvSpPr txBox="1">
            <a:spLocks noGrp="1"/>
          </p:cNvSpPr>
          <p:nvPr>
            <p:ph type="body" idx="1"/>
          </p:nvPr>
        </p:nvSpPr>
        <p:spPr>
          <a:xfrm>
            <a:off x="755650" y="5078412"/>
            <a:ext cx="6040437" cy="4803775"/>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26" name="Google Shape;1426;p45: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4331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5d8876b02a_1_33: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40" name="Google Shape;1440;g5d8876b02a_1_33: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5d8876b02a_1_47:notes"/>
          <p:cNvSpPr txBox="1">
            <a:spLocks noGrp="1"/>
          </p:cNvSpPr>
          <p:nvPr>
            <p:ph type="body" idx="1"/>
          </p:nvPr>
        </p:nvSpPr>
        <p:spPr>
          <a:xfrm>
            <a:off x="755650" y="5078412"/>
            <a:ext cx="6040500" cy="48039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53" name="Google Shape;1453;g5d8876b02a_1_47:notes"/>
          <p:cNvSpPr>
            <a:spLocks noGrp="1" noRot="1" noChangeAspect="1"/>
          </p:cNvSpPr>
          <p:nvPr>
            <p:ph type="sldImg" idx="2"/>
          </p:nvPr>
        </p:nvSpPr>
        <p:spPr>
          <a:xfrm>
            <a:off x="219075" y="812800"/>
            <a:ext cx="7113588" cy="4000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19"/>
        <p:cNvGrpSpPr/>
        <p:nvPr/>
      </p:nvGrpSpPr>
      <p:grpSpPr>
        <a:xfrm>
          <a:off x="0" y="0"/>
          <a:ext cx="0" cy="0"/>
          <a:chOff x="0" y="0"/>
          <a:chExt cx="0" cy="0"/>
        </a:xfrm>
      </p:grpSpPr>
      <p:sp>
        <p:nvSpPr>
          <p:cNvPr id="20" name="Google Shape;20;p68"/>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8"/>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67"/>
        <p:cNvGrpSpPr/>
        <p:nvPr/>
      </p:nvGrpSpPr>
      <p:grpSpPr>
        <a:xfrm>
          <a:off x="0" y="0"/>
          <a:ext cx="0" cy="0"/>
          <a:chOff x="0" y="0"/>
          <a:chExt cx="0" cy="0"/>
        </a:xfrm>
      </p:grpSpPr>
      <p:sp>
        <p:nvSpPr>
          <p:cNvPr id="68" name="Google Shape;68;p77"/>
          <p:cNvSpPr txBox="1">
            <a:spLocks noGrp="1"/>
          </p:cNvSpPr>
          <p:nvPr>
            <p:ph type="title"/>
          </p:nvPr>
        </p:nvSpPr>
        <p:spPr>
          <a:xfrm>
            <a:off x="609600" y="273050"/>
            <a:ext cx="10964862" cy="1136650"/>
          </a:xfrm>
          <a:prstGeom prst="rect">
            <a:avLst/>
          </a:prstGeom>
          <a:noFill/>
          <a:ln>
            <a:noFill/>
          </a:ln>
        </p:spPr>
        <p:txBody>
          <a:bodyPr spcFirstLastPara="1" wrap="square" lIns="0" tIns="0" rIns="0" bIns="0" anchor="ctr" anchorCtr="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69" name="Google Shape;69;p77"/>
          <p:cNvSpPr txBox="1">
            <a:spLocks noGrp="1"/>
          </p:cNvSpPr>
          <p:nvPr>
            <p:ph type="body" idx="1"/>
          </p:nvPr>
        </p:nvSpPr>
        <p:spPr>
          <a:xfrm>
            <a:off x="609600" y="1604962"/>
            <a:ext cx="10964862" cy="4518025"/>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400"/>
              <a:buNone/>
              <a:defRPr/>
            </a:lvl1pPr>
            <a:lvl2pPr marL="914400" lvl="1" indent="-228600" algn="l">
              <a:lnSpc>
                <a:spcPct val="92000"/>
              </a:lnSpc>
              <a:spcBef>
                <a:spcPts val="1425"/>
              </a:spcBef>
              <a:spcAft>
                <a:spcPts val="0"/>
              </a:spcAft>
              <a:buSzPts val="1400"/>
              <a:buNone/>
              <a:defRPr/>
            </a:lvl2pPr>
            <a:lvl3pPr marL="1371600" lvl="2" indent="-228600" algn="l">
              <a:lnSpc>
                <a:spcPct val="92000"/>
              </a:lnSpc>
              <a:spcBef>
                <a:spcPts val="1138"/>
              </a:spcBef>
              <a:spcAft>
                <a:spcPts val="0"/>
              </a:spcAft>
              <a:buSzPts val="1400"/>
              <a:buNone/>
              <a:defRPr/>
            </a:lvl3pPr>
            <a:lvl4pPr marL="1828800" lvl="3" indent="-228600" algn="l">
              <a:lnSpc>
                <a:spcPct val="92000"/>
              </a:lnSpc>
              <a:spcBef>
                <a:spcPts val="850"/>
              </a:spcBef>
              <a:spcAft>
                <a:spcPts val="0"/>
              </a:spcAft>
              <a:buSzPts val="1400"/>
              <a:buNone/>
              <a:defRPr/>
            </a:lvl4pPr>
            <a:lvl5pPr marL="2286000" lvl="4" indent="-228600" algn="l">
              <a:lnSpc>
                <a:spcPct val="92000"/>
              </a:lnSpc>
              <a:spcBef>
                <a:spcPts val="5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77"/>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7"/>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72"/>
        <p:cNvGrpSpPr/>
        <p:nvPr/>
      </p:nvGrpSpPr>
      <p:grpSpPr>
        <a:xfrm>
          <a:off x="0" y="0"/>
          <a:ext cx="0" cy="0"/>
          <a:chOff x="0" y="0"/>
          <a:chExt cx="0" cy="0"/>
        </a:xfrm>
      </p:grpSpPr>
      <p:sp>
        <p:nvSpPr>
          <p:cNvPr id="73" name="Google Shape;73;p78"/>
          <p:cNvSpPr txBox="1">
            <a:spLocks noGrp="1"/>
          </p:cNvSpPr>
          <p:nvPr>
            <p:ph type="ctrTitle"/>
          </p:nvPr>
        </p:nvSpPr>
        <p:spPr>
          <a:xfrm>
            <a:off x="1524000" y="1122363"/>
            <a:ext cx="9145588" cy="2387600"/>
          </a:xfrm>
          <a:prstGeom prst="rect">
            <a:avLst/>
          </a:prstGeom>
          <a:noFill/>
          <a:ln>
            <a:noFill/>
          </a:ln>
        </p:spPr>
        <p:txBody>
          <a:bodyPr spcFirstLastPara="1" wrap="square" lIns="0" tIns="0" rIns="0" bIns="0" anchor="b" anchorCtr="0">
            <a:noAutofit/>
          </a:bodyPr>
          <a:lstStyle>
            <a:lvl1pPr lvl="0" algn="ctr">
              <a:lnSpc>
                <a:spcPct val="92000"/>
              </a:lnSpc>
              <a:spcBef>
                <a:spcPts val="0"/>
              </a:spcBef>
              <a:spcAft>
                <a:spcPts val="0"/>
              </a:spcAft>
              <a:buSzPts val="1400"/>
              <a:buNone/>
              <a:defRPr sz="60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74" name="Google Shape;74;p78"/>
          <p:cNvSpPr txBox="1">
            <a:spLocks noGrp="1"/>
          </p:cNvSpPr>
          <p:nvPr>
            <p:ph type="subTitle" idx="1"/>
          </p:nvPr>
        </p:nvSpPr>
        <p:spPr>
          <a:xfrm>
            <a:off x="1524000" y="3602038"/>
            <a:ext cx="9145588" cy="1655762"/>
          </a:xfrm>
          <a:prstGeom prst="rect">
            <a:avLst/>
          </a:prstGeom>
          <a:noFill/>
          <a:ln>
            <a:noFill/>
          </a:ln>
        </p:spPr>
        <p:txBody>
          <a:bodyPr spcFirstLastPara="1" wrap="square" lIns="0" tIns="28075" rIns="0" bIns="0" anchor="t" anchorCtr="0">
            <a:noAutofit/>
          </a:bodyPr>
          <a:lstStyle>
            <a:lvl1pPr lvl="0" algn="ctr">
              <a:lnSpc>
                <a:spcPct val="92000"/>
              </a:lnSpc>
              <a:spcBef>
                <a:spcPts val="0"/>
              </a:spcBef>
              <a:spcAft>
                <a:spcPts val="0"/>
              </a:spcAft>
              <a:buSzPts val="2400"/>
              <a:buNone/>
              <a:defRPr sz="2400"/>
            </a:lvl1pPr>
            <a:lvl2pPr lvl="1" algn="ctr">
              <a:lnSpc>
                <a:spcPct val="92000"/>
              </a:lnSpc>
              <a:spcBef>
                <a:spcPts val="1425"/>
              </a:spcBef>
              <a:spcAft>
                <a:spcPts val="0"/>
              </a:spcAft>
              <a:buSzPts val="2000"/>
              <a:buNone/>
              <a:defRPr sz="2000"/>
            </a:lvl2pPr>
            <a:lvl3pPr lvl="2" algn="ctr">
              <a:lnSpc>
                <a:spcPct val="92000"/>
              </a:lnSpc>
              <a:spcBef>
                <a:spcPts val="1138"/>
              </a:spcBef>
              <a:spcAft>
                <a:spcPts val="0"/>
              </a:spcAft>
              <a:buSzPts val="1800"/>
              <a:buNone/>
              <a:defRPr sz="1800"/>
            </a:lvl3pPr>
            <a:lvl4pPr lvl="3" algn="ctr">
              <a:lnSpc>
                <a:spcPct val="92000"/>
              </a:lnSpc>
              <a:spcBef>
                <a:spcPts val="850"/>
              </a:spcBef>
              <a:spcAft>
                <a:spcPts val="0"/>
              </a:spcAft>
              <a:buSzPts val="1600"/>
              <a:buNone/>
              <a:defRPr sz="1600"/>
            </a:lvl4pPr>
            <a:lvl5pPr lvl="4" algn="ctr">
              <a:lnSpc>
                <a:spcPct val="92000"/>
              </a:lnSpc>
              <a:spcBef>
                <a:spcPts val="575"/>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75" name="Google Shape;75;p78"/>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78"/>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22"/>
        <p:cNvGrpSpPr/>
        <p:nvPr/>
      </p:nvGrpSpPr>
      <p:grpSpPr>
        <a:xfrm>
          <a:off x="0" y="0"/>
          <a:ext cx="0" cy="0"/>
          <a:chOff x="0" y="0"/>
          <a:chExt cx="0" cy="0"/>
        </a:xfrm>
      </p:grpSpPr>
      <p:sp>
        <p:nvSpPr>
          <p:cNvPr id="23" name="Google Shape;23;p69"/>
          <p:cNvSpPr txBox="1">
            <a:spLocks noGrp="1"/>
          </p:cNvSpPr>
          <p:nvPr>
            <p:ph type="title"/>
          </p:nvPr>
        </p:nvSpPr>
        <p:spPr>
          <a:xfrm rot="5400000">
            <a:off x="7279482" y="1828006"/>
            <a:ext cx="5849938" cy="2740025"/>
          </a:xfrm>
          <a:prstGeom prst="rect">
            <a:avLst/>
          </a:prstGeom>
          <a:noFill/>
          <a:ln>
            <a:noFill/>
          </a:ln>
        </p:spPr>
        <p:txBody>
          <a:bodyPr spcFirstLastPara="1" wrap="square" lIns="0" tIns="0" rIns="0" bIns="0" anchor="ctr" anchorCtr="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24" name="Google Shape;24;p69"/>
          <p:cNvSpPr txBox="1">
            <a:spLocks noGrp="1"/>
          </p:cNvSpPr>
          <p:nvPr>
            <p:ph type="body" idx="1"/>
          </p:nvPr>
        </p:nvSpPr>
        <p:spPr>
          <a:xfrm rot="5400000">
            <a:off x="1720850" y="-838200"/>
            <a:ext cx="5849938" cy="8072438"/>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400"/>
              <a:buNone/>
              <a:defRPr/>
            </a:lvl1pPr>
            <a:lvl2pPr marL="914400" lvl="1" indent="-228600" algn="l">
              <a:lnSpc>
                <a:spcPct val="92000"/>
              </a:lnSpc>
              <a:spcBef>
                <a:spcPts val="1425"/>
              </a:spcBef>
              <a:spcAft>
                <a:spcPts val="0"/>
              </a:spcAft>
              <a:buSzPts val="1400"/>
              <a:buNone/>
              <a:defRPr/>
            </a:lvl2pPr>
            <a:lvl3pPr marL="1371600" lvl="2" indent="-228600" algn="l">
              <a:lnSpc>
                <a:spcPct val="92000"/>
              </a:lnSpc>
              <a:spcBef>
                <a:spcPts val="1138"/>
              </a:spcBef>
              <a:spcAft>
                <a:spcPts val="0"/>
              </a:spcAft>
              <a:buSzPts val="1400"/>
              <a:buNone/>
              <a:defRPr/>
            </a:lvl3pPr>
            <a:lvl4pPr marL="1828800" lvl="3" indent="-228600" algn="l">
              <a:lnSpc>
                <a:spcPct val="92000"/>
              </a:lnSpc>
              <a:spcBef>
                <a:spcPts val="850"/>
              </a:spcBef>
              <a:spcAft>
                <a:spcPts val="0"/>
              </a:spcAft>
              <a:buSzPts val="1400"/>
              <a:buNone/>
              <a:defRPr/>
            </a:lvl4pPr>
            <a:lvl5pPr marL="2286000" lvl="4" indent="-228600" algn="l">
              <a:lnSpc>
                <a:spcPct val="92000"/>
              </a:lnSpc>
              <a:spcBef>
                <a:spcPts val="5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69"/>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9"/>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27"/>
        <p:cNvGrpSpPr/>
        <p:nvPr/>
      </p:nvGrpSpPr>
      <p:grpSpPr>
        <a:xfrm>
          <a:off x="0" y="0"/>
          <a:ext cx="0" cy="0"/>
          <a:chOff x="0" y="0"/>
          <a:chExt cx="0" cy="0"/>
        </a:xfrm>
      </p:grpSpPr>
      <p:sp>
        <p:nvSpPr>
          <p:cNvPr id="28" name="Google Shape;28;p70"/>
          <p:cNvSpPr txBox="1">
            <a:spLocks noGrp="1"/>
          </p:cNvSpPr>
          <p:nvPr>
            <p:ph type="title"/>
          </p:nvPr>
        </p:nvSpPr>
        <p:spPr>
          <a:xfrm>
            <a:off x="609600" y="273050"/>
            <a:ext cx="10964862" cy="1136650"/>
          </a:xfrm>
          <a:prstGeom prst="rect">
            <a:avLst/>
          </a:prstGeom>
          <a:noFill/>
          <a:ln>
            <a:noFill/>
          </a:ln>
        </p:spPr>
        <p:txBody>
          <a:bodyPr spcFirstLastPara="1" wrap="square" lIns="0" tIns="0" rIns="0" bIns="0" anchor="ctr" anchorCtr="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29" name="Google Shape;29;p70"/>
          <p:cNvSpPr txBox="1">
            <a:spLocks noGrp="1"/>
          </p:cNvSpPr>
          <p:nvPr>
            <p:ph type="body" idx="1"/>
          </p:nvPr>
        </p:nvSpPr>
        <p:spPr>
          <a:xfrm rot="5400000">
            <a:off x="3833018" y="-1618456"/>
            <a:ext cx="4518025" cy="10964862"/>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400"/>
              <a:buNone/>
              <a:defRPr/>
            </a:lvl1pPr>
            <a:lvl2pPr marL="914400" lvl="1" indent="-228600" algn="l">
              <a:lnSpc>
                <a:spcPct val="92000"/>
              </a:lnSpc>
              <a:spcBef>
                <a:spcPts val="1425"/>
              </a:spcBef>
              <a:spcAft>
                <a:spcPts val="0"/>
              </a:spcAft>
              <a:buSzPts val="1400"/>
              <a:buNone/>
              <a:defRPr/>
            </a:lvl2pPr>
            <a:lvl3pPr marL="1371600" lvl="2" indent="-228600" algn="l">
              <a:lnSpc>
                <a:spcPct val="92000"/>
              </a:lnSpc>
              <a:spcBef>
                <a:spcPts val="1138"/>
              </a:spcBef>
              <a:spcAft>
                <a:spcPts val="0"/>
              </a:spcAft>
              <a:buSzPts val="1400"/>
              <a:buNone/>
              <a:defRPr/>
            </a:lvl3pPr>
            <a:lvl4pPr marL="1828800" lvl="3" indent="-228600" algn="l">
              <a:lnSpc>
                <a:spcPct val="92000"/>
              </a:lnSpc>
              <a:spcBef>
                <a:spcPts val="850"/>
              </a:spcBef>
              <a:spcAft>
                <a:spcPts val="0"/>
              </a:spcAft>
              <a:buSzPts val="1400"/>
              <a:buNone/>
              <a:defRPr/>
            </a:lvl4pPr>
            <a:lvl5pPr marL="2286000" lvl="4" indent="-228600" algn="l">
              <a:lnSpc>
                <a:spcPct val="92000"/>
              </a:lnSpc>
              <a:spcBef>
                <a:spcPts val="5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70"/>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70"/>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32"/>
        <p:cNvGrpSpPr/>
        <p:nvPr/>
      </p:nvGrpSpPr>
      <p:grpSpPr>
        <a:xfrm>
          <a:off x="0" y="0"/>
          <a:ext cx="0" cy="0"/>
          <a:chOff x="0" y="0"/>
          <a:chExt cx="0" cy="0"/>
        </a:xfrm>
      </p:grpSpPr>
      <p:sp>
        <p:nvSpPr>
          <p:cNvPr id="33" name="Google Shape;33;p71"/>
          <p:cNvSpPr txBox="1">
            <a:spLocks noGrp="1"/>
          </p:cNvSpPr>
          <p:nvPr>
            <p:ph type="title"/>
          </p:nvPr>
        </p:nvSpPr>
        <p:spPr>
          <a:xfrm>
            <a:off x="839788" y="457200"/>
            <a:ext cx="3932237" cy="1600200"/>
          </a:xfrm>
          <a:prstGeom prst="rect">
            <a:avLst/>
          </a:prstGeom>
          <a:noFill/>
          <a:ln>
            <a:noFill/>
          </a:ln>
        </p:spPr>
        <p:txBody>
          <a:bodyPr spcFirstLastPara="1" wrap="square" lIns="0" tIns="0" rIns="0" bIns="0" anchor="b" anchorCtr="0">
            <a:noAutofit/>
          </a:bodyPr>
          <a:lstStyle>
            <a:lvl1pPr lvl="0" algn="l">
              <a:lnSpc>
                <a:spcPct val="92000"/>
              </a:lnSpc>
              <a:spcBef>
                <a:spcPts val="0"/>
              </a:spcBef>
              <a:spcAft>
                <a:spcPts val="0"/>
              </a:spcAft>
              <a:buSzPts val="1400"/>
              <a:buNone/>
              <a:defRPr sz="32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34" name="Google Shape;34;p71"/>
          <p:cNvSpPr>
            <a:spLocks noGrp="1"/>
          </p:cNvSpPr>
          <p:nvPr>
            <p:ph type="pic" idx="2"/>
          </p:nvPr>
        </p:nvSpPr>
        <p:spPr>
          <a:xfrm>
            <a:off x="5183188" y="987425"/>
            <a:ext cx="6173787" cy="4873625"/>
          </a:xfrm>
          <a:prstGeom prst="rect">
            <a:avLst/>
          </a:prstGeom>
          <a:noFill/>
          <a:ln>
            <a:noFill/>
          </a:ln>
        </p:spPr>
        <p:txBody>
          <a:bodyPr spcFirstLastPara="1" wrap="square" lIns="0" tIns="28075" rIns="0" bIns="0" anchor="t" anchorCtr="0">
            <a:noAutofit/>
          </a:bodyPr>
          <a:lstStyle>
            <a:lvl1pPr marR="0" lvl="0" algn="l" rtl="0">
              <a:lnSpc>
                <a:spcPct val="92000"/>
              </a:lnSpc>
              <a:spcBef>
                <a:spcPts val="0"/>
              </a:spcBef>
              <a:spcAft>
                <a:spcPts val="0"/>
              </a:spcAft>
              <a:buClr>
                <a:srgbClr val="000000"/>
              </a:buClr>
              <a:buSzPts val="3200"/>
              <a:buFont typeface="Times New Roman"/>
              <a:buNone/>
              <a:defRPr sz="3200" b="0" i="0" u="none" strike="noStrike" cap="none">
                <a:solidFill>
                  <a:srgbClr val="000000"/>
                </a:solidFill>
                <a:latin typeface="Calibri"/>
                <a:ea typeface="Calibri"/>
                <a:cs typeface="Calibri"/>
                <a:sym typeface="Calibri"/>
              </a:defRPr>
            </a:lvl1pPr>
            <a:lvl2pPr marR="0" lvl="1" algn="l" rtl="0">
              <a:lnSpc>
                <a:spcPct val="92000"/>
              </a:lnSpc>
              <a:spcBef>
                <a:spcPts val="1425"/>
              </a:spcBef>
              <a:spcAft>
                <a:spcPts val="0"/>
              </a:spcAft>
              <a:buClr>
                <a:srgbClr val="000000"/>
              </a:buClr>
              <a:buSzPts val="2800"/>
              <a:buFont typeface="Times New Roman"/>
              <a:buNone/>
              <a:defRPr sz="2800" b="0" i="0" u="none" strike="noStrike" cap="none">
                <a:solidFill>
                  <a:srgbClr val="000000"/>
                </a:solidFill>
                <a:latin typeface="Calibri"/>
                <a:ea typeface="Calibri"/>
                <a:cs typeface="Calibri"/>
                <a:sym typeface="Calibri"/>
              </a:defRPr>
            </a:lvl2pPr>
            <a:lvl3pPr marR="0" lvl="2" algn="l" rtl="0">
              <a:lnSpc>
                <a:spcPct val="92000"/>
              </a:lnSpc>
              <a:spcBef>
                <a:spcPts val="1138"/>
              </a:spcBef>
              <a:spcAft>
                <a:spcPts val="0"/>
              </a:spcAft>
              <a:buClr>
                <a:srgbClr val="000000"/>
              </a:buClr>
              <a:buSzPts val="2400"/>
              <a:buFont typeface="Times New Roman"/>
              <a:buNone/>
              <a:defRPr sz="2400" b="0" i="0" u="none" strike="noStrike" cap="none">
                <a:solidFill>
                  <a:srgbClr val="000000"/>
                </a:solidFill>
                <a:latin typeface="Calibri"/>
                <a:ea typeface="Calibri"/>
                <a:cs typeface="Calibri"/>
                <a:sym typeface="Calibri"/>
              </a:defRPr>
            </a:lvl3pPr>
            <a:lvl4pPr marR="0" lvl="3" algn="l" rtl="0">
              <a:lnSpc>
                <a:spcPct val="92000"/>
              </a:lnSpc>
              <a:spcBef>
                <a:spcPts val="850"/>
              </a:spcBef>
              <a:spcAft>
                <a:spcPts val="0"/>
              </a:spcAft>
              <a:buClr>
                <a:srgbClr val="000000"/>
              </a:buClr>
              <a:buSzPts val="2000"/>
              <a:buFont typeface="Times New Roman"/>
              <a:buNone/>
              <a:defRPr sz="2000" b="0" i="0" u="none" strike="noStrike" cap="none">
                <a:solidFill>
                  <a:srgbClr val="000000"/>
                </a:solidFill>
                <a:latin typeface="Calibri"/>
                <a:ea typeface="Calibri"/>
                <a:cs typeface="Calibri"/>
                <a:sym typeface="Calibri"/>
              </a:defRPr>
            </a:lvl4pPr>
            <a:lvl5pPr marR="0" lvl="4" algn="l" rtl="0">
              <a:lnSpc>
                <a:spcPct val="92000"/>
              </a:lnSpc>
              <a:spcBef>
                <a:spcPts val="575"/>
              </a:spcBef>
              <a:spcAft>
                <a:spcPts val="0"/>
              </a:spcAft>
              <a:buClr>
                <a:srgbClr val="000000"/>
              </a:buClr>
              <a:buSzPts val="2000"/>
              <a:buFont typeface="Times New Roman"/>
              <a:buNone/>
              <a:defRPr sz="2000" b="0" i="0" u="none" strike="noStrike" cap="none">
                <a:solidFill>
                  <a:srgbClr val="000000"/>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5" name="Google Shape;35;p71"/>
          <p:cNvSpPr txBox="1">
            <a:spLocks noGrp="1"/>
          </p:cNvSpPr>
          <p:nvPr>
            <p:ph type="body" idx="1"/>
          </p:nvPr>
        </p:nvSpPr>
        <p:spPr>
          <a:xfrm>
            <a:off x="839788" y="2057400"/>
            <a:ext cx="3932237" cy="3811588"/>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600"/>
              <a:buNone/>
              <a:defRPr sz="1600"/>
            </a:lvl1pPr>
            <a:lvl2pPr marL="914400" lvl="1" indent="-228600" algn="l">
              <a:lnSpc>
                <a:spcPct val="92000"/>
              </a:lnSpc>
              <a:spcBef>
                <a:spcPts val="1425"/>
              </a:spcBef>
              <a:spcAft>
                <a:spcPts val="0"/>
              </a:spcAft>
              <a:buSzPts val="1400"/>
              <a:buNone/>
              <a:defRPr sz="1400"/>
            </a:lvl2pPr>
            <a:lvl3pPr marL="1371600" lvl="2" indent="-228600" algn="l">
              <a:lnSpc>
                <a:spcPct val="92000"/>
              </a:lnSpc>
              <a:spcBef>
                <a:spcPts val="1138"/>
              </a:spcBef>
              <a:spcAft>
                <a:spcPts val="0"/>
              </a:spcAft>
              <a:buSzPts val="1200"/>
              <a:buNone/>
              <a:defRPr sz="1200"/>
            </a:lvl3pPr>
            <a:lvl4pPr marL="1828800" lvl="3" indent="-228600" algn="l">
              <a:lnSpc>
                <a:spcPct val="92000"/>
              </a:lnSpc>
              <a:spcBef>
                <a:spcPts val="850"/>
              </a:spcBef>
              <a:spcAft>
                <a:spcPts val="0"/>
              </a:spcAft>
              <a:buSzPts val="1000"/>
              <a:buNone/>
              <a:defRPr sz="1000"/>
            </a:lvl4pPr>
            <a:lvl5pPr marL="2286000" lvl="4" indent="-228600" algn="l">
              <a:lnSpc>
                <a:spcPct val="92000"/>
              </a:lnSpc>
              <a:spcBef>
                <a:spcPts val="575"/>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6" name="Google Shape;36;p71"/>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71"/>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38"/>
        <p:cNvGrpSpPr/>
        <p:nvPr/>
      </p:nvGrpSpPr>
      <p:grpSpPr>
        <a:xfrm>
          <a:off x="0" y="0"/>
          <a:ext cx="0" cy="0"/>
          <a:chOff x="0" y="0"/>
          <a:chExt cx="0" cy="0"/>
        </a:xfrm>
      </p:grpSpPr>
      <p:sp>
        <p:nvSpPr>
          <p:cNvPr id="39" name="Google Shape;39;p72"/>
          <p:cNvSpPr txBox="1">
            <a:spLocks noGrp="1"/>
          </p:cNvSpPr>
          <p:nvPr>
            <p:ph type="title"/>
          </p:nvPr>
        </p:nvSpPr>
        <p:spPr>
          <a:xfrm>
            <a:off x="839788" y="457200"/>
            <a:ext cx="3932237" cy="1600200"/>
          </a:xfrm>
          <a:prstGeom prst="rect">
            <a:avLst/>
          </a:prstGeom>
          <a:noFill/>
          <a:ln>
            <a:noFill/>
          </a:ln>
        </p:spPr>
        <p:txBody>
          <a:bodyPr spcFirstLastPara="1" wrap="square" lIns="0" tIns="0" rIns="0" bIns="0" anchor="b" anchorCtr="0">
            <a:noAutofit/>
          </a:bodyPr>
          <a:lstStyle>
            <a:lvl1pPr lvl="0" algn="l">
              <a:lnSpc>
                <a:spcPct val="92000"/>
              </a:lnSpc>
              <a:spcBef>
                <a:spcPts val="0"/>
              </a:spcBef>
              <a:spcAft>
                <a:spcPts val="0"/>
              </a:spcAft>
              <a:buSzPts val="1400"/>
              <a:buNone/>
              <a:defRPr sz="32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40" name="Google Shape;40;p72"/>
          <p:cNvSpPr txBox="1">
            <a:spLocks noGrp="1"/>
          </p:cNvSpPr>
          <p:nvPr>
            <p:ph type="body" idx="1"/>
          </p:nvPr>
        </p:nvSpPr>
        <p:spPr>
          <a:xfrm>
            <a:off x="5183188" y="987425"/>
            <a:ext cx="6173787" cy="4873625"/>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400"/>
              <a:buNone/>
              <a:defRPr sz="3200"/>
            </a:lvl1pPr>
            <a:lvl2pPr marL="914400" lvl="1" indent="-228600" algn="l">
              <a:lnSpc>
                <a:spcPct val="92000"/>
              </a:lnSpc>
              <a:spcBef>
                <a:spcPts val="1425"/>
              </a:spcBef>
              <a:spcAft>
                <a:spcPts val="0"/>
              </a:spcAft>
              <a:buSzPts val="1400"/>
              <a:buNone/>
              <a:defRPr sz="2800"/>
            </a:lvl2pPr>
            <a:lvl3pPr marL="1371600" lvl="2" indent="-228600" algn="l">
              <a:lnSpc>
                <a:spcPct val="92000"/>
              </a:lnSpc>
              <a:spcBef>
                <a:spcPts val="1138"/>
              </a:spcBef>
              <a:spcAft>
                <a:spcPts val="0"/>
              </a:spcAft>
              <a:buSzPts val="1400"/>
              <a:buNone/>
              <a:defRPr sz="2400"/>
            </a:lvl3pPr>
            <a:lvl4pPr marL="1828800" lvl="3" indent="-228600" algn="l">
              <a:lnSpc>
                <a:spcPct val="92000"/>
              </a:lnSpc>
              <a:spcBef>
                <a:spcPts val="850"/>
              </a:spcBef>
              <a:spcAft>
                <a:spcPts val="0"/>
              </a:spcAft>
              <a:buSzPts val="1400"/>
              <a:buNone/>
              <a:defRPr sz="2000"/>
            </a:lvl4pPr>
            <a:lvl5pPr marL="2286000" lvl="4" indent="-228600" algn="l">
              <a:lnSpc>
                <a:spcPct val="92000"/>
              </a:lnSpc>
              <a:spcBef>
                <a:spcPts val="575"/>
              </a:spcBef>
              <a:spcAft>
                <a:spcPts val="0"/>
              </a:spcAft>
              <a:buSzPts val="1400"/>
              <a:buNone/>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1" name="Google Shape;41;p72"/>
          <p:cNvSpPr txBox="1">
            <a:spLocks noGrp="1"/>
          </p:cNvSpPr>
          <p:nvPr>
            <p:ph type="body" idx="2"/>
          </p:nvPr>
        </p:nvSpPr>
        <p:spPr>
          <a:xfrm>
            <a:off x="839788" y="2057400"/>
            <a:ext cx="3932237" cy="3811588"/>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600"/>
              <a:buNone/>
              <a:defRPr sz="1600"/>
            </a:lvl1pPr>
            <a:lvl2pPr marL="914400" lvl="1" indent="-228600" algn="l">
              <a:lnSpc>
                <a:spcPct val="92000"/>
              </a:lnSpc>
              <a:spcBef>
                <a:spcPts val="1425"/>
              </a:spcBef>
              <a:spcAft>
                <a:spcPts val="0"/>
              </a:spcAft>
              <a:buSzPts val="1400"/>
              <a:buNone/>
              <a:defRPr sz="1400"/>
            </a:lvl2pPr>
            <a:lvl3pPr marL="1371600" lvl="2" indent="-228600" algn="l">
              <a:lnSpc>
                <a:spcPct val="92000"/>
              </a:lnSpc>
              <a:spcBef>
                <a:spcPts val="1138"/>
              </a:spcBef>
              <a:spcAft>
                <a:spcPts val="0"/>
              </a:spcAft>
              <a:buSzPts val="1200"/>
              <a:buNone/>
              <a:defRPr sz="1200"/>
            </a:lvl3pPr>
            <a:lvl4pPr marL="1828800" lvl="3" indent="-228600" algn="l">
              <a:lnSpc>
                <a:spcPct val="92000"/>
              </a:lnSpc>
              <a:spcBef>
                <a:spcPts val="850"/>
              </a:spcBef>
              <a:spcAft>
                <a:spcPts val="0"/>
              </a:spcAft>
              <a:buSzPts val="1000"/>
              <a:buNone/>
              <a:defRPr sz="1000"/>
            </a:lvl4pPr>
            <a:lvl5pPr marL="2286000" lvl="4" indent="-228600" algn="l">
              <a:lnSpc>
                <a:spcPct val="92000"/>
              </a:lnSpc>
              <a:spcBef>
                <a:spcPts val="575"/>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2" name="Google Shape;42;p72"/>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2"/>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44"/>
        <p:cNvGrpSpPr/>
        <p:nvPr/>
      </p:nvGrpSpPr>
      <p:grpSpPr>
        <a:xfrm>
          <a:off x="0" y="0"/>
          <a:ext cx="0" cy="0"/>
          <a:chOff x="0" y="0"/>
          <a:chExt cx="0" cy="0"/>
        </a:xfrm>
      </p:grpSpPr>
      <p:sp>
        <p:nvSpPr>
          <p:cNvPr id="45" name="Google Shape;45;p73"/>
          <p:cNvSpPr txBox="1">
            <a:spLocks noGrp="1"/>
          </p:cNvSpPr>
          <p:nvPr>
            <p:ph type="title"/>
          </p:nvPr>
        </p:nvSpPr>
        <p:spPr>
          <a:xfrm>
            <a:off x="609600" y="273050"/>
            <a:ext cx="10964862" cy="1136650"/>
          </a:xfrm>
          <a:prstGeom prst="rect">
            <a:avLst/>
          </a:prstGeom>
          <a:noFill/>
          <a:ln>
            <a:noFill/>
          </a:ln>
        </p:spPr>
        <p:txBody>
          <a:bodyPr spcFirstLastPara="1" wrap="square" lIns="0" tIns="0" rIns="0" bIns="0" anchor="ctr" anchorCtr="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46" name="Google Shape;46;p73"/>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3"/>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8"/>
        <p:cNvGrpSpPr/>
        <p:nvPr/>
      </p:nvGrpSpPr>
      <p:grpSpPr>
        <a:xfrm>
          <a:off x="0" y="0"/>
          <a:ext cx="0" cy="0"/>
          <a:chOff x="0" y="0"/>
          <a:chExt cx="0" cy="0"/>
        </a:xfrm>
      </p:grpSpPr>
      <p:sp>
        <p:nvSpPr>
          <p:cNvPr id="49" name="Google Shape;49;p74"/>
          <p:cNvSpPr txBox="1">
            <a:spLocks noGrp="1"/>
          </p:cNvSpPr>
          <p:nvPr>
            <p:ph type="title"/>
          </p:nvPr>
        </p:nvSpPr>
        <p:spPr>
          <a:xfrm>
            <a:off x="839788" y="365125"/>
            <a:ext cx="10517187" cy="1325563"/>
          </a:xfrm>
          <a:prstGeom prst="rect">
            <a:avLst/>
          </a:prstGeom>
          <a:noFill/>
          <a:ln>
            <a:noFill/>
          </a:ln>
        </p:spPr>
        <p:txBody>
          <a:bodyPr spcFirstLastPara="1" wrap="square" lIns="0" tIns="0" rIns="0" bIns="0" anchor="ctr" anchorCtr="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50" name="Google Shape;50;p74"/>
          <p:cNvSpPr txBox="1">
            <a:spLocks noGrp="1"/>
          </p:cNvSpPr>
          <p:nvPr>
            <p:ph type="body" idx="1"/>
          </p:nvPr>
        </p:nvSpPr>
        <p:spPr>
          <a:xfrm>
            <a:off x="839788" y="1681163"/>
            <a:ext cx="5157787" cy="823912"/>
          </a:xfrm>
          <a:prstGeom prst="rect">
            <a:avLst/>
          </a:prstGeom>
          <a:noFill/>
          <a:ln>
            <a:noFill/>
          </a:ln>
        </p:spPr>
        <p:txBody>
          <a:bodyPr spcFirstLastPara="1" wrap="square" lIns="0" tIns="28075" rIns="0" bIns="0" anchor="b" anchorCtr="0">
            <a:noAutofit/>
          </a:bodyPr>
          <a:lstStyle>
            <a:lvl1pPr marL="457200" lvl="0" indent="-228600" algn="l">
              <a:lnSpc>
                <a:spcPct val="92000"/>
              </a:lnSpc>
              <a:spcBef>
                <a:spcPts val="0"/>
              </a:spcBef>
              <a:spcAft>
                <a:spcPts val="0"/>
              </a:spcAft>
              <a:buSzPts val="2400"/>
              <a:buNone/>
              <a:defRPr sz="2400" b="1"/>
            </a:lvl1pPr>
            <a:lvl2pPr marL="914400" lvl="1" indent="-228600" algn="l">
              <a:lnSpc>
                <a:spcPct val="92000"/>
              </a:lnSpc>
              <a:spcBef>
                <a:spcPts val="1425"/>
              </a:spcBef>
              <a:spcAft>
                <a:spcPts val="0"/>
              </a:spcAft>
              <a:buSzPts val="2000"/>
              <a:buNone/>
              <a:defRPr sz="2000" b="1"/>
            </a:lvl2pPr>
            <a:lvl3pPr marL="1371600" lvl="2" indent="-228600" algn="l">
              <a:lnSpc>
                <a:spcPct val="92000"/>
              </a:lnSpc>
              <a:spcBef>
                <a:spcPts val="1138"/>
              </a:spcBef>
              <a:spcAft>
                <a:spcPts val="0"/>
              </a:spcAft>
              <a:buSzPts val="1800"/>
              <a:buNone/>
              <a:defRPr sz="1800" b="1"/>
            </a:lvl3pPr>
            <a:lvl4pPr marL="1828800" lvl="3" indent="-228600" algn="l">
              <a:lnSpc>
                <a:spcPct val="92000"/>
              </a:lnSpc>
              <a:spcBef>
                <a:spcPts val="850"/>
              </a:spcBef>
              <a:spcAft>
                <a:spcPts val="0"/>
              </a:spcAft>
              <a:buSzPts val="1600"/>
              <a:buNone/>
              <a:defRPr sz="1600" b="1"/>
            </a:lvl4pPr>
            <a:lvl5pPr marL="2286000" lvl="4" indent="-228600" algn="l">
              <a:lnSpc>
                <a:spcPct val="92000"/>
              </a:lnSpc>
              <a:spcBef>
                <a:spcPts val="575"/>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74"/>
          <p:cNvSpPr txBox="1">
            <a:spLocks noGrp="1"/>
          </p:cNvSpPr>
          <p:nvPr>
            <p:ph type="body" idx="2"/>
          </p:nvPr>
        </p:nvSpPr>
        <p:spPr>
          <a:xfrm>
            <a:off x="839788" y="2505075"/>
            <a:ext cx="5157787" cy="3684588"/>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400"/>
              <a:buNone/>
              <a:defRPr/>
            </a:lvl1pPr>
            <a:lvl2pPr marL="914400" lvl="1" indent="-228600" algn="l">
              <a:lnSpc>
                <a:spcPct val="92000"/>
              </a:lnSpc>
              <a:spcBef>
                <a:spcPts val="1425"/>
              </a:spcBef>
              <a:spcAft>
                <a:spcPts val="0"/>
              </a:spcAft>
              <a:buSzPts val="1400"/>
              <a:buNone/>
              <a:defRPr/>
            </a:lvl2pPr>
            <a:lvl3pPr marL="1371600" lvl="2" indent="-228600" algn="l">
              <a:lnSpc>
                <a:spcPct val="92000"/>
              </a:lnSpc>
              <a:spcBef>
                <a:spcPts val="1138"/>
              </a:spcBef>
              <a:spcAft>
                <a:spcPts val="0"/>
              </a:spcAft>
              <a:buSzPts val="1400"/>
              <a:buNone/>
              <a:defRPr/>
            </a:lvl3pPr>
            <a:lvl4pPr marL="1828800" lvl="3" indent="-228600" algn="l">
              <a:lnSpc>
                <a:spcPct val="92000"/>
              </a:lnSpc>
              <a:spcBef>
                <a:spcPts val="850"/>
              </a:spcBef>
              <a:spcAft>
                <a:spcPts val="0"/>
              </a:spcAft>
              <a:buSzPts val="1400"/>
              <a:buNone/>
              <a:defRPr/>
            </a:lvl4pPr>
            <a:lvl5pPr marL="2286000" lvl="4" indent="-228600" algn="l">
              <a:lnSpc>
                <a:spcPct val="92000"/>
              </a:lnSpc>
              <a:spcBef>
                <a:spcPts val="5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74"/>
          <p:cNvSpPr txBox="1">
            <a:spLocks noGrp="1"/>
          </p:cNvSpPr>
          <p:nvPr>
            <p:ph type="body" idx="3"/>
          </p:nvPr>
        </p:nvSpPr>
        <p:spPr>
          <a:xfrm>
            <a:off x="6173788" y="1681163"/>
            <a:ext cx="5183187" cy="823912"/>
          </a:xfrm>
          <a:prstGeom prst="rect">
            <a:avLst/>
          </a:prstGeom>
          <a:noFill/>
          <a:ln>
            <a:noFill/>
          </a:ln>
        </p:spPr>
        <p:txBody>
          <a:bodyPr spcFirstLastPara="1" wrap="square" lIns="0" tIns="28075" rIns="0" bIns="0" anchor="b" anchorCtr="0">
            <a:noAutofit/>
          </a:bodyPr>
          <a:lstStyle>
            <a:lvl1pPr marL="457200" lvl="0" indent="-228600" algn="l">
              <a:lnSpc>
                <a:spcPct val="92000"/>
              </a:lnSpc>
              <a:spcBef>
                <a:spcPts val="0"/>
              </a:spcBef>
              <a:spcAft>
                <a:spcPts val="0"/>
              </a:spcAft>
              <a:buSzPts val="2400"/>
              <a:buNone/>
              <a:defRPr sz="2400" b="1"/>
            </a:lvl1pPr>
            <a:lvl2pPr marL="914400" lvl="1" indent="-228600" algn="l">
              <a:lnSpc>
                <a:spcPct val="92000"/>
              </a:lnSpc>
              <a:spcBef>
                <a:spcPts val="1425"/>
              </a:spcBef>
              <a:spcAft>
                <a:spcPts val="0"/>
              </a:spcAft>
              <a:buSzPts val="2000"/>
              <a:buNone/>
              <a:defRPr sz="2000" b="1"/>
            </a:lvl2pPr>
            <a:lvl3pPr marL="1371600" lvl="2" indent="-228600" algn="l">
              <a:lnSpc>
                <a:spcPct val="92000"/>
              </a:lnSpc>
              <a:spcBef>
                <a:spcPts val="1138"/>
              </a:spcBef>
              <a:spcAft>
                <a:spcPts val="0"/>
              </a:spcAft>
              <a:buSzPts val="1800"/>
              <a:buNone/>
              <a:defRPr sz="1800" b="1"/>
            </a:lvl3pPr>
            <a:lvl4pPr marL="1828800" lvl="3" indent="-228600" algn="l">
              <a:lnSpc>
                <a:spcPct val="92000"/>
              </a:lnSpc>
              <a:spcBef>
                <a:spcPts val="850"/>
              </a:spcBef>
              <a:spcAft>
                <a:spcPts val="0"/>
              </a:spcAft>
              <a:buSzPts val="1600"/>
              <a:buNone/>
              <a:defRPr sz="1600" b="1"/>
            </a:lvl4pPr>
            <a:lvl5pPr marL="2286000" lvl="4" indent="-228600" algn="l">
              <a:lnSpc>
                <a:spcPct val="92000"/>
              </a:lnSpc>
              <a:spcBef>
                <a:spcPts val="575"/>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74"/>
          <p:cNvSpPr txBox="1">
            <a:spLocks noGrp="1"/>
          </p:cNvSpPr>
          <p:nvPr>
            <p:ph type="body" idx="4"/>
          </p:nvPr>
        </p:nvSpPr>
        <p:spPr>
          <a:xfrm>
            <a:off x="6173788" y="2505075"/>
            <a:ext cx="5183187" cy="3684588"/>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400"/>
              <a:buNone/>
              <a:defRPr/>
            </a:lvl1pPr>
            <a:lvl2pPr marL="914400" lvl="1" indent="-228600" algn="l">
              <a:lnSpc>
                <a:spcPct val="92000"/>
              </a:lnSpc>
              <a:spcBef>
                <a:spcPts val="1425"/>
              </a:spcBef>
              <a:spcAft>
                <a:spcPts val="0"/>
              </a:spcAft>
              <a:buSzPts val="1400"/>
              <a:buNone/>
              <a:defRPr/>
            </a:lvl2pPr>
            <a:lvl3pPr marL="1371600" lvl="2" indent="-228600" algn="l">
              <a:lnSpc>
                <a:spcPct val="92000"/>
              </a:lnSpc>
              <a:spcBef>
                <a:spcPts val="1138"/>
              </a:spcBef>
              <a:spcAft>
                <a:spcPts val="0"/>
              </a:spcAft>
              <a:buSzPts val="1400"/>
              <a:buNone/>
              <a:defRPr/>
            </a:lvl3pPr>
            <a:lvl4pPr marL="1828800" lvl="3" indent="-228600" algn="l">
              <a:lnSpc>
                <a:spcPct val="92000"/>
              </a:lnSpc>
              <a:spcBef>
                <a:spcPts val="850"/>
              </a:spcBef>
              <a:spcAft>
                <a:spcPts val="0"/>
              </a:spcAft>
              <a:buSzPts val="1400"/>
              <a:buNone/>
              <a:defRPr/>
            </a:lvl4pPr>
            <a:lvl5pPr marL="2286000" lvl="4" indent="-228600" algn="l">
              <a:lnSpc>
                <a:spcPct val="92000"/>
              </a:lnSpc>
              <a:spcBef>
                <a:spcPts val="5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74"/>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74"/>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56"/>
        <p:cNvGrpSpPr/>
        <p:nvPr/>
      </p:nvGrpSpPr>
      <p:grpSpPr>
        <a:xfrm>
          <a:off x="0" y="0"/>
          <a:ext cx="0" cy="0"/>
          <a:chOff x="0" y="0"/>
          <a:chExt cx="0" cy="0"/>
        </a:xfrm>
      </p:grpSpPr>
      <p:sp>
        <p:nvSpPr>
          <p:cNvPr id="57" name="Google Shape;57;p75"/>
          <p:cNvSpPr txBox="1">
            <a:spLocks noGrp="1"/>
          </p:cNvSpPr>
          <p:nvPr>
            <p:ph type="title"/>
          </p:nvPr>
        </p:nvSpPr>
        <p:spPr>
          <a:xfrm>
            <a:off x="609600" y="273050"/>
            <a:ext cx="10964862" cy="1136650"/>
          </a:xfrm>
          <a:prstGeom prst="rect">
            <a:avLst/>
          </a:prstGeom>
          <a:noFill/>
          <a:ln>
            <a:noFill/>
          </a:ln>
        </p:spPr>
        <p:txBody>
          <a:bodyPr spcFirstLastPara="1" wrap="square" lIns="0" tIns="0" rIns="0" bIns="0" anchor="ctr" anchorCtr="0">
            <a:noAutofit/>
          </a:bodyPr>
          <a:lstStyle>
            <a:lvl1pPr lvl="0" algn="l">
              <a:lnSpc>
                <a:spcPct val="92000"/>
              </a:lnSpc>
              <a:spcBef>
                <a:spcPts val="0"/>
              </a:spcBef>
              <a:spcAft>
                <a:spcPts val="0"/>
              </a:spcAft>
              <a:buSzPts val="1400"/>
              <a:buNone/>
              <a:defRPr/>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58" name="Google Shape;58;p75"/>
          <p:cNvSpPr txBox="1">
            <a:spLocks noGrp="1"/>
          </p:cNvSpPr>
          <p:nvPr>
            <p:ph type="body" idx="1"/>
          </p:nvPr>
        </p:nvSpPr>
        <p:spPr>
          <a:xfrm>
            <a:off x="609600" y="1604963"/>
            <a:ext cx="5405438" cy="4518025"/>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400"/>
              <a:buNone/>
              <a:defRPr/>
            </a:lvl1pPr>
            <a:lvl2pPr marL="914400" lvl="1" indent="-228600" algn="l">
              <a:lnSpc>
                <a:spcPct val="92000"/>
              </a:lnSpc>
              <a:spcBef>
                <a:spcPts val="1425"/>
              </a:spcBef>
              <a:spcAft>
                <a:spcPts val="0"/>
              </a:spcAft>
              <a:buSzPts val="1400"/>
              <a:buNone/>
              <a:defRPr/>
            </a:lvl2pPr>
            <a:lvl3pPr marL="1371600" lvl="2" indent="-228600" algn="l">
              <a:lnSpc>
                <a:spcPct val="92000"/>
              </a:lnSpc>
              <a:spcBef>
                <a:spcPts val="1138"/>
              </a:spcBef>
              <a:spcAft>
                <a:spcPts val="0"/>
              </a:spcAft>
              <a:buSzPts val="1400"/>
              <a:buNone/>
              <a:defRPr/>
            </a:lvl3pPr>
            <a:lvl4pPr marL="1828800" lvl="3" indent="-228600" algn="l">
              <a:lnSpc>
                <a:spcPct val="92000"/>
              </a:lnSpc>
              <a:spcBef>
                <a:spcPts val="850"/>
              </a:spcBef>
              <a:spcAft>
                <a:spcPts val="0"/>
              </a:spcAft>
              <a:buSzPts val="1400"/>
              <a:buNone/>
              <a:defRPr/>
            </a:lvl4pPr>
            <a:lvl5pPr marL="2286000" lvl="4" indent="-228600" algn="l">
              <a:lnSpc>
                <a:spcPct val="92000"/>
              </a:lnSpc>
              <a:spcBef>
                <a:spcPts val="5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75"/>
          <p:cNvSpPr txBox="1">
            <a:spLocks noGrp="1"/>
          </p:cNvSpPr>
          <p:nvPr>
            <p:ph type="body" idx="2"/>
          </p:nvPr>
        </p:nvSpPr>
        <p:spPr>
          <a:xfrm>
            <a:off x="6167438" y="1604963"/>
            <a:ext cx="5407025" cy="4518025"/>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1400"/>
              <a:buNone/>
              <a:defRPr/>
            </a:lvl1pPr>
            <a:lvl2pPr marL="914400" lvl="1" indent="-228600" algn="l">
              <a:lnSpc>
                <a:spcPct val="92000"/>
              </a:lnSpc>
              <a:spcBef>
                <a:spcPts val="1425"/>
              </a:spcBef>
              <a:spcAft>
                <a:spcPts val="0"/>
              </a:spcAft>
              <a:buSzPts val="1400"/>
              <a:buNone/>
              <a:defRPr/>
            </a:lvl2pPr>
            <a:lvl3pPr marL="1371600" lvl="2" indent="-228600" algn="l">
              <a:lnSpc>
                <a:spcPct val="92000"/>
              </a:lnSpc>
              <a:spcBef>
                <a:spcPts val="1138"/>
              </a:spcBef>
              <a:spcAft>
                <a:spcPts val="0"/>
              </a:spcAft>
              <a:buSzPts val="1400"/>
              <a:buNone/>
              <a:defRPr/>
            </a:lvl3pPr>
            <a:lvl4pPr marL="1828800" lvl="3" indent="-228600" algn="l">
              <a:lnSpc>
                <a:spcPct val="92000"/>
              </a:lnSpc>
              <a:spcBef>
                <a:spcPts val="850"/>
              </a:spcBef>
              <a:spcAft>
                <a:spcPts val="0"/>
              </a:spcAft>
              <a:buSzPts val="1400"/>
              <a:buNone/>
              <a:defRPr/>
            </a:lvl4pPr>
            <a:lvl5pPr marL="2286000" lvl="4" indent="-228600" algn="l">
              <a:lnSpc>
                <a:spcPct val="92000"/>
              </a:lnSpc>
              <a:spcBef>
                <a:spcPts val="575"/>
              </a:spcBef>
              <a:spcAft>
                <a:spcPts val="0"/>
              </a:spcAft>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75"/>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75"/>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62"/>
        <p:cNvGrpSpPr/>
        <p:nvPr/>
      </p:nvGrpSpPr>
      <p:grpSpPr>
        <a:xfrm>
          <a:off x="0" y="0"/>
          <a:ext cx="0" cy="0"/>
          <a:chOff x="0" y="0"/>
          <a:chExt cx="0" cy="0"/>
        </a:xfrm>
      </p:grpSpPr>
      <p:sp>
        <p:nvSpPr>
          <p:cNvPr id="63" name="Google Shape;63;p76"/>
          <p:cNvSpPr txBox="1">
            <a:spLocks noGrp="1"/>
          </p:cNvSpPr>
          <p:nvPr>
            <p:ph type="title"/>
          </p:nvPr>
        </p:nvSpPr>
        <p:spPr>
          <a:xfrm>
            <a:off x="831850" y="1709738"/>
            <a:ext cx="10517188" cy="2852737"/>
          </a:xfrm>
          <a:prstGeom prst="rect">
            <a:avLst/>
          </a:prstGeom>
          <a:noFill/>
          <a:ln>
            <a:noFill/>
          </a:ln>
        </p:spPr>
        <p:txBody>
          <a:bodyPr spcFirstLastPara="1" wrap="square" lIns="0" tIns="0" rIns="0" bIns="0" anchor="b" anchorCtr="0">
            <a:noAutofit/>
          </a:bodyPr>
          <a:lstStyle>
            <a:lvl1pPr lvl="0" algn="l">
              <a:lnSpc>
                <a:spcPct val="92000"/>
              </a:lnSpc>
              <a:spcBef>
                <a:spcPts val="0"/>
              </a:spcBef>
              <a:spcAft>
                <a:spcPts val="0"/>
              </a:spcAft>
              <a:buSzPts val="1400"/>
              <a:buNone/>
              <a:defRPr sz="6000"/>
            </a:lvl1pPr>
            <a:lvl2pPr lvl="1" algn="l">
              <a:lnSpc>
                <a:spcPct val="92000"/>
              </a:lnSpc>
              <a:spcBef>
                <a:spcPts val="0"/>
              </a:spcBef>
              <a:spcAft>
                <a:spcPts val="0"/>
              </a:spcAft>
              <a:buSzPts val="1400"/>
              <a:buNone/>
              <a:defRPr/>
            </a:lvl2pPr>
            <a:lvl3pPr lvl="2" algn="l">
              <a:lnSpc>
                <a:spcPct val="92000"/>
              </a:lnSpc>
              <a:spcBef>
                <a:spcPts val="0"/>
              </a:spcBef>
              <a:spcAft>
                <a:spcPts val="0"/>
              </a:spcAft>
              <a:buSzPts val="1400"/>
              <a:buNone/>
              <a:defRPr/>
            </a:lvl3pPr>
            <a:lvl4pPr lvl="3" algn="l">
              <a:lnSpc>
                <a:spcPct val="92000"/>
              </a:lnSpc>
              <a:spcBef>
                <a:spcPts val="0"/>
              </a:spcBef>
              <a:spcAft>
                <a:spcPts val="0"/>
              </a:spcAft>
              <a:buSzPts val="1400"/>
              <a:buNone/>
              <a:defRPr/>
            </a:lvl4pPr>
            <a:lvl5pPr lvl="4" algn="l">
              <a:lnSpc>
                <a:spcPct val="92000"/>
              </a:lnSpc>
              <a:spcBef>
                <a:spcPts val="0"/>
              </a:spcBef>
              <a:spcAft>
                <a:spcPts val="0"/>
              </a:spcAft>
              <a:buSzPts val="1400"/>
              <a:buNone/>
              <a:defRPr/>
            </a:lvl5pPr>
            <a:lvl6pPr lvl="5" algn="l">
              <a:lnSpc>
                <a:spcPct val="92000"/>
              </a:lnSpc>
              <a:spcBef>
                <a:spcPts val="0"/>
              </a:spcBef>
              <a:spcAft>
                <a:spcPts val="0"/>
              </a:spcAft>
              <a:buSzPts val="1400"/>
              <a:buNone/>
              <a:defRPr/>
            </a:lvl6pPr>
            <a:lvl7pPr lvl="6" algn="l">
              <a:lnSpc>
                <a:spcPct val="92000"/>
              </a:lnSpc>
              <a:spcBef>
                <a:spcPts val="0"/>
              </a:spcBef>
              <a:spcAft>
                <a:spcPts val="0"/>
              </a:spcAft>
              <a:buSzPts val="1400"/>
              <a:buNone/>
              <a:defRPr/>
            </a:lvl7pPr>
            <a:lvl8pPr lvl="7" algn="l">
              <a:lnSpc>
                <a:spcPct val="92000"/>
              </a:lnSpc>
              <a:spcBef>
                <a:spcPts val="0"/>
              </a:spcBef>
              <a:spcAft>
                <a:spcPts val="0"/>
              </a:spcAft>
              <a:buSzPts val="1400"/>
              <a:buNone/>
              <a:defRPr/>
            </a:lvl8pPr>
            <a:lvl9pPr lvl="8" algn="l">
              <a:lnSpc>
                <a:spcPct val="92000"/>
              </a:lnSpc>
              <a:spcBef>
                <a:spcPts val="0"/>
              </a:spcBef>
              <a:spcAft>
                <a:spcPts val="0"/>
              </a:spcAft>
              <a:buSzPts val="1400"/>
              <a:buNone/>
              <a:defRPr/>
            </a:lvl9pPr>
          </a:lstStyle>
          <a:p>
            <a:endParaRPr/>
          </a:p>
        </p:txBody>
      </p:sp>
      <p:sp>
        <p:nvSpPr>
          <p:cNvPr id="64" name="Google Shape;64;p76"/>
          <p:cNvSpPr txBox="1">
            <a:spLocks noGrp="1"/>
          </p:cNvSpPr>
          <p:nvPr>
            <p:ph type="body" idx="1"/>
          </p:nvPr>
        </p:nvSpPr>
        <p:spPr>
          <a:xfrm>
            <a:off x="831850" y="4589463"/>
            <a:ext cx="10517188" cy="1500187"/>
          </a:xfrm>
          <a:prstGeom prst="rect">
            <a:avLst/>
          </a:prstGeom>
          <a:noFill/>
          <a:ln>
            <a:noFill/>
          </a:ln>
        </p:spPr>
        <p:txBody>
          <a:bodyPr spcFirstLastPara="1" wrap="square" lIns="0" tIns="28075" rIns="0" bIns="0" anchor="t" anchorCtr="0">
            <a:noAutofit/>
          </a:bodyPr>
          <a:lstStyle>
            <a:lvl1pPr marL="457200" lvl="0" indent="-228600" algn="l">
              <a:lnSpc>
                <a:spcPct val="92000"/>
              </a:lnSpc>
              <a:spcBef>
                <a:spcPts val="0"/>
              </a:spcBef>
              <a:spcAft>
                <a:spcPts val="0"/>
              </a:spcAft>
              <a:buSzPts val="2400"/>
              <a:buNone/>
              <a:defRPr sz="2400"/>
            </a:lvl1pPr>
            <a:lvl2pPr marL="914400" lvl="1" indent="-228600" algn="l">
              <a:lnSpc>
                <a:spcPct val="92000"/>
              </a:lnSpc>
              <a:spcBef>
                <a:spcPts val="1425"/>
              </a:spcBef>
              <a:spcAft>
                <a:spcPts val="0"/>
              </a:spcAft>
              <a:buSzPts val="2000"/>
              <a:buNone/>
              <a:defRPr sz="2000"/>
            </a:lvl2pPr>
            <a:lvl3pPr marL="1371600" lvl="2" indent="-228600" algn="l">
              <a:lnSpc>
                <a:spcPct val="92000"/>
              </a:lnSpc>
              <a:spcBef>
                <a:spcPts val="1138"/>
              </a:spcBef>
              <a:spcAft>
                <a:spcPts val="0"/>
              </a:spcAft>
              <a:buSzPts val="1800"/>
              <a:buNone/>
              <a:defRPr sz="1800"/>
            </a:lvl3pPr>
            <a:lvl4pPr marL="1828800" lvl="3" indent="-228600" algn="l">
              <a:lnSpc>
                <a:spcPct val="92000"/>
              </a:lnSpc>
              <a:spcBef>
                <a:spcPts val="850"/>
              </a:spcBef>
              <a:spcAft>
                <a:spcPts val="0"/>
              </a:spcAft>
              <a:buSzPts val="1600"/>
              <a:buNone/>
              <a:defRPr sz="1600"/>
            </a:lvl4pPr>
            <a:lvl5pPr marL="2286000" lvl="4" indent="-228600" algn="l">
              <a:lnSpc>
                <a:spcPct val="92000"/>
              </a:lnSpc>
              <a:spcBef>
                <a:spcPts val="575"/>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65" name="Google Shape;65;p76"/>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lvl="0" algn="l">
              <a:lnSpc>
                <a:spcPct val="100000"/>
              </a:lnSpc>
              <a:spcBef>
                <a:spcPts val="0"/>
              </a:spcBef>
              <a:spcAft>
                <a:spcPts val="0"/>
              </a:spcAft>
              <a:buSzPts val="1400"/>
              <a:buNone/>
              <a:defRPr>
                <a:solidFill>
                  <a:srgbClr val="00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6"/>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
        <p:cNvGrpSpPr/>
        <p:nvPr/>
      </p:nvGrpSpPr>
      <p:grpSpPr>
        <a:xfrm>
          <a:off x="0" y="0"/>
          <a:ext cx="0" cy="0"/>
          <a:chOff x="0" y="0"/>
          <a:chExt cx="0" cy="0"/>
        </a:xfrm>
      </p:grpSpPr>
      <p:sp>
        <p:nvSpPr>
          <p:cNvPr id="14" name="Google Shape;14;p67"/>
          <p:cNvSpPr txBox="1">
            <a:spLocks noGrp="1"/>
          </p:cNvSpPr>
          <p:nvPr>
            <p:ph type="dt" idx="10"/>
          </p:nvPr>
        </p:nvSpPr>
        <p:spPr>
          <a:xfrm>
            <a:off x="838200" y="6356350"/>
            <a:ext cx="2735262" cy="357187"/>
          </a:xfrm>
          <a:prstGeom prst="rect">
            <a:avLst/>
          </a:prstGeom>
          <a:noFill/>
          <a:ln>
            <a:noFill/>
          </a:ln>
        </p:spPr>
        <p:txBody>
          <a:bodyPr spcFirstLastPara="1" wrap="square" lIns="90000" tIns="45000" rIns="90000" bIns="45000" anchor="t" anchorCtr="0">
            <a:noAutofit/>
          </a:bodyPr>
          <a:lstStyle>
            <a:lvl1pPr marR="0" lvl="0" algn="l" rtl="0">
              <a:lnSpc>
                <a:spcPct val="100000"/>
              </a:lnSpc>
              <a:spcBef>
                <a:spcPts val="0"/>
              </a:spcBef>
              <a:spcAft>
                <a:spcPts val="0"/>
              </a:spcAft>
              <a:buSzPts val="1400"/>
              <a:buNone/>
              <a:defRPr sz="1800" b="0" i="0" u="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lt1"/>
                </a:solidFill>
                <a:latin typeface="Arial"/>
                <a:ea typeface="Arial"/>
                <a:cs typeface="Arial"/>
                <a:sym typeface="Arial"/>
              </a:defRPr>
            </a:lvl9pPr>
          </a:lstStyle>
          <a:p>
            <a:endParaRPr/>
          </a:p>
        </p:txBody>
      </p:sp>
      <p:sp>
        <p:nvSpPr>
          <p:cNvPr id="15" name="Google Shape;15;p67"/>
          <p:cNvSpPr txBox="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6" name="Google Shape;16;p67"/>
          <p:cNvSpPr txBox="1">
            <a:spLocks noGrp="1"/>
          </p:cNvSpPr>
          <p:nvPr>
            <p:ph type="sldNum" idx="12"/>
          </p:nvPr>
        </p:nvSpPr>
        <p:spPr>
          <a:xfrm>
            <a:off x="8610600" y="6356350"/>
            <a:ext cx="2735262" cy="357187"/>
          </a:xfrm>
          <a:prstGeom prst="rect">
            <a:avLst/>
          </a:prstGeom>
          <a:noFill/>
          <a:ln>
            <a:noFill/>
          </a:ln>
        </p:spPr>
        <p:txBody>
          <a:bodyPr spcFirstLastPara="1" wrap="square" lIns="90000" tIns="45000" rIns="90000" bIns="45000" anchor="t" anchorCtr="0">
            <a:noAutofit/>
          </a:bodyPr>
          <a:lstStyle>
            <a:lvl1pPr marL="0" marR="0" lvl="0" indent="0" algn="l" rtl="0">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800"/>
              <a:buFont typeface="Calibri"/>
              <a:buNone/>
              <a:defRPr sz="1800" b="0" i="0" u="none">
                <a:solidFill>
                  <a:srgbClr val="00000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‹N°›</a:t>
            </a:fld>
            <a:endParaRPr sz="1400">
              <a:latin typeface="Arial"/>
              <a:ea typeface="Arial"/>
              <a:cs typeface="Arial"/>
              <a:sym typeface="Arial"/>
            </a:endParaRPr>
          </a:p>
        </p:txBody>
      </p:sp>
      <p:sp>
        <p:nvSpPr>
          <p:cNvPr id="17" name="Google Shape;17;p67"/>
          <p:cNvSpPr txBox="1">
            <a:spLocks noGrp="1"/>
          </p:cNvSpPr>
          <p:nvPr>
            <p:ph type="title"/>
          </p:nvPr>
        </p:nvSpPr>
        <p:spPr>
          <a:xfrm>
            <a:off x="609600" y="273050"/>
            <a:ext cx="10964862" cy="1136650"/>
          </a:xfrm>
          <a:prstGeom prst="rect">
            <a:avLst/>
          </a:prstGeom>
          <a:noFill/>
          <a:ln>
            <a:noFill/>
          </a:ln>
        </p:spPr>
        <p:txBody>
          <a:bodyPr spcFirstLastPara="1" wrap="square" lIns="0" tIns="0" rIns="0" bIns="0" anchor="ctr" anchorCtr="0">
            <a:noAutofit/>
          </a:bodyPr>
          <a:lstStyle>
            <a:lvl1pPr marR="0" lvl="0" algn="l" rtl="0">
              <a:lnSpc>
                <a:spcPct val="92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1pPr>
            <a:lvl2pPr marR="0" lvl="1" algn="l" rtl="0">
              <a:lnSpc>
                <a:spcPct val="92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2pPr>
            <a:lvl3pPr marR="0" lvl="2" algn="l" rtl="0">
              <a:lnSpc>
                <a:spcPct val="92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3pPr>
            <a:lvl4pPr marR="0" lvl="3" algn="l" rtl="0">
              <a:lnSpc>
                <a:spcPct val="92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4pPr>
            <a:lvl5pPr marR="0" lvl="4" algn="l" rtl="0">
              <a:lnSpc>
                <a:spcPct val="92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5pPr>
            <a:lvl6pPr marR="0" lvl="5" algn="l" rtl="0">
              <a:lnSpc>
                <a:spcPct val="92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6pPr>
            <a:lvl7pPr marR="0" lvl="6" algn="l" rtl="0">
              <a:lnSpc>
                <a:spcPct val="92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7pPr>
            <a:lvl8pPr marR="0" lvl="7" algn="l" rtl="0">
              <a:lnSpc>
                <a:spcPct val="92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8pPr>
            <a:lvl9pPr marR="0" lvl="8" algn="l" rtl="0">
              <a:lnSpc>
                <a:spcPct val="92000"/>
              </a:lnSpc>
              <a:spcBef>
                <a:spcPts val="0"/>
              </a:spcBef>
              <a:spcAft>
                <a:spcPts val="0"/>
              </a:spcAft>
              <a:buSzPts val="1400"/>
              <a:buNone/>
              <a:defRPr sz="1800" b="0" i="0" u="none" strike="noStrike" cap="none">
                <a:solidFill>
                  <a:srgbClr val="000000"/>
                </a:solidFill>
                <a:latin typeface="Calibri"/>
                <a:ea typeface="Calibri"/>
                <a:cs typeface="Calibri"/>
                <a:sym typeface="Calibri"/>
              </a:defRPr>
            </a:lvl9pPr>
          </a:lstStyle>
          <a:p>
            <a:endParaRPr/>
          </a:p>
        </p:txBody>
      </p:sp>
      <p:sp>
        <p:nvSpPr>
          <p:cNvPr id="18" name="Google Shape;18;p67"/>
          <p:cNvSpPr txBox="1">
            <a:spLocks noGrp="1"/>
          </p:cNvSpPr>
          <p:nvPr>
            <p:ph type="body" idx="1"/>
          </p:nvPr>
        </p:nvSpPr>
        <p:spPr>
          <a:xfrm>
            <a:off x="609600" y="1604962"/>
            <a:ext cx="10964862" cy="4518025"/>
          </a:xfrm>
          <a:prstGeom prst="rect">
            <a:avLst/>
          </a:prstGeom>
          <a:noFill/>
          <a:ln>
            <a:noFill/>
          </a:ln>
        </p:spPr>
        <p:txBody>
          <a:bodyPr spcFirstLastPara="1" wrap="square" lIns="0" tIns="28075" rIns="0" bIns="0" anchor="t" anchorCtr="0">
            <a:noAutofit/>
          </a:bodyPr>
          <a:lstStyle>
            <a:lvl1pPr marL="457200" marR="0" lvl="0" indent="-228600" algn="l" rtl="0">
              <a:lnSpc>
                <a:spcPct val="92000"/>
              </a:lnSpc>
              <a:spcBef>
                <a:spcPts val="0"/>
              </a:spcBef>
              <a:spcAft>
                <a:spcPts val="0"/>
              </a:spcAft>
              <a:buSzPts val="1400"/>
              <a:buNone/>
              <a:defRPr sz="2800" b="0" i="0" u="none" strike="noStrike" cap="none">
                <a:solidFill>
                  <a:srgbClr val="000000"/>
                </a:solidFill>
                <a:latin typeface="Calibri"/>
                <a:ea typeface="Calibri"/>
                <a:cs typeface="Calibri"/>
                <a:sym typeface="Calibri"/>
              </a:defRPr>
            </a:lvl1pPr>
            <a:lvl2pPr marL="914400" marR="0" lvl="1" indent="-228600" algn="l" rtl="0">
              <a:lnSpc>
                <a:spcPct val="92000"/>
              </a:lnSpc>
              <a:spcBef>
                <a:spcPts val="1425"/>
              </a:spcBef>
              <a:spcAft>
                <a:spcPts val="0"/>
              </a:spcAft>
              <a:buSzPts val="1400"/>
              <a:buNone/>
              <a:defRPr sz="2000" b="0" i="0" u="none" strike="noStrike" cap="none">
                <a:solidFill>
                  <a:srgbClr val="000000"/>
                </a:solidFill>
                <a:latin typeface="Calibri"/>
                <a:ea typeface="Calibri"/>
                <a:cs typeface="Calibri"/>
                <a:sym typeface="Calibri"/>
              </a:defRPr>
            </a:lvl2pPr>
            <a:lvl3pPr marL="1371600" marR="0" lvl="2" indent="-228600" algn="l" rtl="0">
              <a:lnSpc>
                <a:spcPct val="92000"/>
              </a:lnSpc>
              <a:spcBef>
                <a:spcPts val="1138"/>
              </a:spcBef>
              <a:spcAft>
                <a:spcPts val="0"/>
              </a:spcAft>
              <a:buSzPts val="1400"/>
              <a:buNone/>
              <a:defRPr sz="1800" b="0" i="0" u="none" strike="noStrike" cap="none">
                <a:solidFill>
                  <a:srgbClr val="000000"/>
                </a:solidFill>
                <a:latin typeface="Calibri"/>
                <a:ea typeface="Calibri"/>
                <a:cs typeface="Calibri"/>
                <a:sym typeface="Calibri"/>
              </a:defRPr>
            </a:lvl3pPr>
            <a:lvl4pPr marL="1828800" marR="0" lvl="3" indent="-228600" algn="l" rtl="0">
              <a:lnSpc>
                <a:spcPct val="92000"/>
              </a:lnSpc>
              <a:spcBef>
                <a:spcPts val="850"/>
              </a:spcBef>
              <a:spcAft>
                <a:spcPts val="0"/>
              </a:spcAft>
              <a:buSzPts val="1400"/>
              <a:buNone/>
              <a:defRPr sz="1800" b="0" i="0" u="none" strike="noStrike" cap="none">
                <a:solidFill>
                  <a:srgbClr val="000000"/>
                </a:solidFill>
                <a:latin typeface="Calibri"/>
                <a:ea typeface="Calibri"/>
                <a:cs typeface="Calibri"/>
                <a:sym typeface="Calibri"/>
              </a:defRPr>
            </a:lvl4pPr>
            <a:lvl5pPr marL="2286000" marR="0" lvl="4" indent="-228600" algn="l" rtl="0">
              <a:lnSpc>
                <a:spcPct val="92000"/>
              </a:lnSpc>
              <a:spcBef>
                <a:spcPts val="575"/>
              </a:spcBef>
              <a:spcAft>
                <a:spcPts val="0"/>
              </a:spcAft>
              <a:buSzPts val="1400"/>
              <a:buNone/>
              <a:defRPr sz="2000" b="0" i="0" u="none" strike="noStrike" cap="none">
                <a:solidFill>
                  <a:srgbClr val="000000"/>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8.png"/><Relationship Id="rId7" Type="http://schemas.openxmlformats.org/officeDocument/2006/relationships/image" Target="../media/image123.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122.jp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jpg"/><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3.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3.jpg"/><Relationship Id="rId5" Type="http://schemas.openxmlformats.org/officeDocument/2006/relationships/image" Target="../media/image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3.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3.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3.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3.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3.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3.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3.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8.png"/><Relationship Id="rId7"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3.pn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3.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3.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3.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3.pn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3.pn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3.pn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74.emf"/><Relationship Id="rId5" Type="http://schemas.openxmlformats.org/officeDocument/2006/relationships/image" Target="../media/image3.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8.png"/><Relationship Id="rId7"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8.emf"/><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3.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png"/><Relationship Id="rId7" Type="http://schemas.openxmlformats.org/officeDocument/2006/relationships/image" Target="../media/image81.jp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4.jpe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5.jpe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png"/><Relationship Id="rId7" Type="http://schemas.openxmlformats.org/officeDocument/2006/relationships/image" Target="../media/image88.png"/><Relationship Id="rId2" Type="http://schemas.openxmlformats.org/officeDocument/2006/relationships/notesSlide" Target="../notesSlides/notesSlide7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1.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2.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4.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8.png"/><Relationship Id="rId7"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png"/><Relationship Id="rId7" Type="http://schemas.openxmlformats.org/officeDocument/2006/relationships/image" Target="../media/image9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8.png"/><Relationship Id="rId7" Type="http://schemas.openxmlformats.org/officeDocument/2006/relationships/image" Target="../media/image100.jp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 Id="rId9" Type="http://schemas.openxmlformats.org/officeDocument/2006/relationships/image" Target="../media/image102.jpeg"/></Relationships>
</file>

<file path=ppt/slides/_rels/slide8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3.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8.png"/><Relationship Id="rId7" Type="http://schemas.openxmlformats.org/officeDocument/2006/relationships/image" Target="../media/image104.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png"/><Relationship Id="rId7" Type="http://schemas.openxmlformats.org/officeDocument/2006/relationships/image" Target="../media/image106.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8.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0.png"/><Relationship Id="rId2" Type="http://schemas.openxmlformats.org/officeDocument/2006/relationships/notesSlide" Target="../notesSlides/notesSlide9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2.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png"/><Relationship Id="rId7" Type="http://schemas.openxmlformats.org/officeDocument/2006/relationships/image" Target="../media/image113.jp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8.png"/><Relationship Id="rId7"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7.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8.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_rels/slide9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9.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pic>
        <p:nvPicPr>
          <p:cNvPr id="82" name="Google Shape;82;p1"/>
          <p:cNvPicPr preferRelativeResize="0"/>
          <p:nvPr/>
        </p:nvPicPr>
        <p:blipFill rotWithShape="1">
          <a:blip r:embed="rId3">
            <a:alphaModFix/>
          </a:blip>
          <a:srcRect/>
          <a:stretch/>
        </p:blipFill>
        <p:spPr>
          <a:xfrm>
            <a:off x="368300" y="6105525"/>
            <a:ext cx="1819275" cy="727075"/>
          </a:xfrm>
          <a:prstGeom prst="rect">
            <a:avLst/>
          </a:prstGeom>
          <a:noFill/>
          <a:ln>
            <a:noFill/>
          </a:ln>
        </p:spPr>
      </p:pic>
      <p:sp>
        <p:nvSpPr>
          <p:cNvPr id="83" name="Google Shape;83;p1"/>
          <p:cNvSpPr txBox="1"/>
          <p:nvPr/>
        </p:nvSpPr>
        <p:spPr>
          <a:xfrm>
            <a:off x="0" y="0"/>
            <a:ext cx="12193587" cy="6264275"/>
          </a:xfrm>
          <a:prstGeom prst="rect">
            <a:avLst/>
          </a:prstGeom>
          <a:noFill/>
          <a:ln w="126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84" name="Google Shape;84;p1"/>
          <p:cNvPicPr preferRelativeResize="0"/>
          <p:nvPr/>
        </p:nvPicPr>
        <p:blipFill rotWithShape="1">
          <a:blip r:embed="rId4">
            <a:alphaModFix/>
          </a:blip>
          <a:srcRect/>
          <a:stretch/>
        </p:blipFill>
        <p:spPr>
          <a:xfrm>
            <a:off x="171038" y="3088481"/>
            <a:ext cx="6767512" cy="3384550"/>
          </a:xfrm>
          <a:prstGeom prst="rect">
            <a:avLst/>
          </a:prstGeom>
          <a:noFill/>
          <a:ln>
            <a:noFill/>
          </a:ln>
        </p:spPr>
      </p:pic>
      <p:sp>
        <p:nvSpPr>
          <p:cNvPr id="85" name="Google Shape;85;p1"/>
          <p:cNvSpPr txBox="1"/>
          <p:nvPr/>
        </p:nvSpPr>
        <p:spPr>
          <a:xfrm>
            <a:off x="2959487" y="228962"/>
            <a:ext cx="9072600" cy="1625700"/>
          </a:xfrm>
          <a:prstGeom prst="rect">
            <a:avLst/>
          </a:prstGeom>
          <a:solidFill>
            <a:srgbClr val="99FF66"/>
          </a:solidFill>
          <a:ln>
            <a:noFill/>
          </a:ln>
        </p:spPr>
        <p:txBody>
          <a:bodyPr spcFirstLastPara="1" wrap="square" lIns="90000" tIns="45000" rIns="90000" bIns="45000" anchor="t" anchorCtr="0">
            <a:noAutofit/>
          </a:bodyPr>
          <a:lstStyle/>
          <a:p>
            <a:pPr marL="0" marR="0" lvl="0" indent="0" algn="ctr" rtl="0">
              <a:lnSpc>
                <a:spcPct val="100000"/>
              </a:lnSpc>
              <a:spcBef>
                <a:spcPts val="0"/>
              </a:spcBef>
              <a:spcAft>
                <a:spcPts val="0"/>
              </a:spcAft>
              <a:buClr>
                <a:srgbClr val="000000"/>
              </a:buClr>
              <a:buSzPts val="4400"/>
              <a:buFont typeface="Calibri"/>
              <a:buNone/>
            </a:pPr>
            <a:r>
              <a:rPr lang="en-US" sz="4400" b="1" i="0" u="none" dirty="0">
                <a:solidFill>
                  <a:srgbClr val="000000"/>
                </a:solidFill>
                <a:latin typeface="Calibri"/>
                <a:ea typeface="Calibri"/>
                <a:cs typeface="Calibri"/>
                <a:sym typeface="Calibri"/>
              </a:rPr>
              <a:t>Formation : GESTION de PROJET </a:t>
            </a:r>
            <a:endParaRPr dirty="0"/>
          </a:p>
          <a:p>
            <a:pPr marL="0" marR="0" lvl="0" indent="0" algn="ctr" rtl="0">
              <a:lnSpc>
                <a:spcPct val="100000"/>
              </a:lnSpc>
              <a:spcBef>
                <a:spcPts val="0"/>
              </a:spcBef>
              <a:spcAft>
                <a:spcPts val="0"/>
              </a:spcAft>
              <a:buClr>
                <a:srgbClr val="000000"/>
              </a:buClr>
              <a:buSzPts val="4400"/>
              <a:buFont typeface="Calibri"/>
              <a:buNone/>
            </a:pPr>
            <a:r>
              <a:rPr lang="en-US" sz="4400" b="1" i="0" u="none" dirty="0">
                <a:solidFill>
                  <a:srgbClr val="000000"/>
                </a:solidFill>
                <a:latin typeface="Calibri"/>
                <a:ea typeface="Calibri"/>
                <a:cs typeface="Calibri"/>
                <a:sym typeface="Calibri"/>
              </a:rPr>
              <a:t>avec  Les </a:t>
            </a:r>
            <a:r>
              <a:rPr lang="en-US" sz="4400" b="1" i="0" u="none" dirty="0" err="1">
                <a:solidFill>
                  <a:srgbClr val="000000"/>
                </a:solidFill>
                <a:latin typeface="Calibri"/>
                <a:ea typeface="Calibri"/>
                <a:cs typeface="Calibri"/>
                <a:sym typeface="Calibri"/>
              </a:rPr>
              <a:t>Méthodes</a:t>
            </a:r>
            <a:r>
              <a:rPr lang="en-US" sz="4400" b="1" i="0" u="none" dirty="0">
                <a:solidFill>
                  <a:srgbClr val="000000"/>
                </a:solidFill>
                <a:latin typeface="Calibri"/>
                <a:ea typeface="Calibri"/>
                <a:cs typeface="Calibri"/>
                <a:sym typeface="Calibri"/>
              </a:rPr>
              <a:t> </a:t>
            </a:r>
            <a:r>
              <a:rPr lang="en-US" sz="4400" b="1" i="0" u="none" dirty="0" err="1">
                <a:solidFill>
                  <a:srgbClr val="000000"/>
                </a:solidFill>
                <a:latin typeface="Calibri"/>
                <a:ea typeface="Calibri"/>
                <a:cs typeface="Calibri"/>
                <a:sym typeface="Calibri"/>
              </a:rPr>
              <a:t>Agiles</a:t>
            </a:r>
            <a:r>
              <a:rPr lang="en-US" sz="4400" b="1" i="0" u="none" dirty="0">
                <a:solidFill>
                  <a:srgbClr val="000000"/>
                </a:solidFill>
                <a:latin typeface="Calibri"/>
                <a:ea typeface="Calibri"/>
                <a:cs typeface="Calibri"/>
                <a:sym typeface="Calibri"/>
              </a:rPr>
              <a:t> </a:t>
            </a:r>
            <a:r>
              <a:rPr lang="en-US" sz="4400" b="1" dirty="0">
                <a:latin typeface="Calibri"/>
                <a:ea typeface="Calibri"/>
                <a:cs typeface="Calibri"/>
                <a:sym typeface="Calibri"/>
              </a:rPr>
              <a:t>/SCRUM</a:t>
            </a:r>
            <a:endParaRPr dirty="0"/>
          </a:p>
        </p:txBody>
      </p:sp>
      <p:sp>
        <p:nvSpPr>
          <p:cNvPr id="86" name="Google Shape;86;p1"/>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																	SOULEYMANE     SANOGO</a:t>
            </a:r>
            <a:endParaRPr/>
          </a:p>
        </p:txBody>
      </p:sp>
      <p:pic>
        <p:nvPicPr>
          <p:cNvPr id="87" name="Google Shape;87;p1"/>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88" name="Google Shape;88;p1"/>
          <p:cNvPicPr preferRelativeResize="0"/>
          <p:nvPr/>
        </p:nvPicPr>
        <p:blipFill rotWithShape="1">
          <a:blip r:embed="rId6">
            <a:alphaModFix/>
          </a:blip>
          <a:srcRect/>
          <a:stretch/>
        </p:blipFill>
        <p:spPr>
          <a:xfrm>
            <a:off x="10083925" y="3786763"/>
            <a:ext cx="1938625" cy="2333475"/>
          </a:xfrm>
          <a:prstGeom prst="rect">
            <a:avLst/>
          </a:prstGeom>
          <a:noFill/>
          <a:ln>
            <a:noFill/>
          </a:ln>
        </p:spPr>
      </p:pic>
      <p:pic>
        <p:nvPicPr>
          <p:cNvPr id="89" name="Google Shape;89;p1"/>
          <p:cNvPicPr preferRelativeResize="0"/>
          <p:nvPr/>
        </p:nvPicPr>
        <p:blipFill>
          <a:blip r:embed="rId7">
            <a:alphaModFix/>
          </a:blip>
          <a:stretch>
            <a:fillRect/>
          </a:stretch>
        </p:blipFill>
        <p:spPr>
          <a:xfrm>
            <a:off x="6479012" y="1864375"/>
            <a:ext cx="5553075" cy="1870000"/>
          </a:xfrm>
          <a:prstGeom prst="rect">
            <a:avLst/>
          </a:prstGeom>
          <a:noFill/>
          <a:ln>
            <a:noFill/>
          </a:ln>
        </p:spPr>
      </p:pic>
      <p:pic>
        <p:nvPicPr>
          <p:cNvPr id="90" name="Google Shape;90;p1"/>
          <p:cNvPicPr preferRelativeResize="0"/>
          <p:nvPr/>
        </p:nvPicPr>
        <p:blipFill>
          <a:blip r:embed="rId8">
            <a:alphaModFix/>
          </a:blip>
          <a:stretch>
            <a:fillRect/>
          </a:stretch>
        </p:blipFill>
        <p:spPr>
          <a:xfrm>
            <a:off x="71437" y="191837"/>
            <a:ext cx="2800350" cy="3345075"/>
          </a:xfrm>
          <a:prstGeom prst="rect">
            <a:avLst/>
          </a:prstGeom>
          <a:noFill/>
          <a:ln>
            <a:noFill/>
          </a:ln>
        </p:spPr>
      </p:pic>
      <p:pic>
        <p:nvPicPr>
          <p:cNvPr id="91" name="Google Shape;91;p1"/>
          <p:cNvPicPr preferRelativeResize="0"/>
          <p:nvPr/>
        </p:nvPicPr>
        <p:blipFill>
          <a:blip r:embed="rId9">
            <a:alphaModFix/>
          </a:blip>
          <a:stretch>
            <a:fillRect/>
          </a:stretch>
        </p:blipFill>
        <p:spPr>
          <a:xfrm>
            <a:off x="6938525" y="3684938"/>
            <a:ext cx="3145399" cy="2537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1"/>
        <p:cNvGrpSpPr/>
        <p:nvPr/>
      </p:nvGrpSpPr>
      <p:grpSpPr>
        <a:xfrm>
          <a:off x="0" y="0"/>
          <a:ext cx="0" cy="0"/>
          <a:chOff x="0" y="0"/>
          <a:chExt cx="0" cy="0"/>
        </a:xfrm>
      </p:grpSpPr>
      <p:pic>
        <p:nvPicPr>
          <p:cNvPr id="372" name="Google Shape;372;g5dba782fbf_0_158"/>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373" name="Google Shape;373;g5dba782fbf_0_158"/>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374" name="Google Shape;374;g5dba782fbf_0_158"/>
          <p:cNvSpPr txBox="1"/>
          <p:nvPr/>
        </p:nvSpPr>
        <p:spPr>
          <a:xfrm>
            <a:off x="71437" y="25400"/>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3600" b="1">
                <a:latin typeface="Helvetica Neue"/>
                <a:ea typeface="Helvetica Neue"/>
                <a:cs typeface="Helvetica Neue"/>
                <a:sym typeface="Helvetica Neue"/>
              </a:rPr>
              <a:t>    </a:t>
            </a:r>
            <a:r>
              <a:rPr lang="en-US" sz="3000" b="1">
                <a:latin typeface="Helvetica Neue"/>
                <a:ea typeface="Helvetica Neue"/>
                <a:cs typeface="Helvetica Neue"/>
                <a:sym typeface="Helvetica Neue"/>
              </a:rPr>
              <a:t>  AGILE  MINDSET ? </a:t>
            </a:r>
            <a:endParaRPr sz="3000">
              <a:latin typeface="Helvetica Neue"/>
              <a:ea typeface="Helvetica Neue"/>
              <a:cs typeface="Helvetica Neue"/>
              <a:sym typeface="Helvetica Neue"/>
            </a:endParaRPr>
          </a:p>
        </p:txBody>
      </p:sp>
      <p:sp>
        <p:nvSpPr>
          <p:cNvPr id="375" name="Google Shape;375;g5dba782fbf_0_158"/>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376" name="Google Shape;376;g5dba782fbf_0_158"/>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377" name="Google Shape;377;g5dba782fbf_0_158"/>
          <p:cNvPicPr preferRelativeResize="0"/>
          <p:nvPr/>
        </p:nvPicPr>
        <p:blipFill>
          <a:blip r:embed="rId6">
            <a:alphaModFix/>
          </a:blip>
          <a:stretch>
            <a:fillRect/>
          </a:stretch>
        </p:blipFill>
        <p:spPr>
          <a:xfrm>
            <a:off x="458937" y="1304450"/>
            <a:ext cx="10954130" cy="42491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gilité1">
            <a:extLst>
              <a:ext uri="{FF2B5EF4-FFF2-40B4-BE49-F238E27FC236}">
                <a16:creationId xmlns:a16="http://schemas.microsoft.com/office/drawing/2014/main" id="{4C898F83-4DDE-4380-8914-CA2BF83EF2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166" y="1093766"/>
            <a:ext cx="11163300" cy="479798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2374;p63">
            <a:extLst>
              <a:ext uri="{FF2B5EF4-FFF2-40B4-BE49-F238E27FC236}">
                <a16:creationId xmlns:a16="http://schemas.microsoft.com/office/drawing/2014/main" id="{9631950F-4226-450D-BCC4-F29FF44C6373}"/>
              </a:ext>
            </a:extLst>
          </p:cNvPr>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sp>
        <p:nvSpPr>
          <p:cNvPr id="7" name="Google Shape;2373;p63">
            <a:extLst>
              <a:ext uri="{FF2B5EF4-FFF2-40B4-BE49-F238E27FC236}">
                <a16:creationId xmlns:a16="http://schemas.microsoft.com/office/drawing/2014/main" id="{67922CB5-7CE9-47CB-8815-524CAABD52AC}"/>
              </a:ext>
            </a:extLst>
          </p:cNvPr>
          <p:cNvSpPr txBox="1"/>
          <p:nvPr/>
        </p:nvSpPr>
        <p:spPr>
          <a:xfrm>
            <a:off x="99219" y="130776"/>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fr-FR" sz="2800" dirty="0"/>
              <a:t>Agile  End to End  à </a:t>
            </a:r>
            <a:r>
              <a:rPr lang="fr-FR" sz="2800" dirty="0" err="1"/>
              <a:t>Scale</a:t>
            </a:r>
            <a:r>
              <a:rPr lang="fr-FR" sz="2800" dirty="0"/>
              <a:t> !</a:t>
            </a:r>
            <a:endParaRPr sz="2800" dirty="0"/>
          </a:p>
        </p:txBody>
      </p:sp>
    </p:spTree>
    <p:extLst>
      <p:ext uri="{BB962C8B-B14F-4D97-AF65-F5344CB8AC3E}">
        <p14:creationId xmlns:p14="http://schemas.microsoft.com/office/powerpoint/2010/main" val="35719980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374;p63">
            <a:extLst>
              <a:ext uri="{FF2B5EF4-FFF2-40B4-BE49-F238E27FC236}">
                <a16:creationId xmlns:a16="http://schemas.microsoft.com/office/drawing/2014/main" id="{BEDE7304-6A3B-40BE-AC91-C777BDBDA3DA}"/>
              </a:ext>
            </a:extLst>
          </p:cNvPr>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sp>
        <p:nvSpPr>
          <p:cNvPr id="7" name="Google Shape;2373;p63">
            <a:extLst>
              <a:ext uri="{FF2B5EF4-FFF2-40B4-BE49-F238E27FC236}">
                <a16:creationId xmlns:a16="http://schemas.microsoft.com/office/drawing/2014/main" id="{BD58EB6F-ECF6-48E5-97B5-144D2CC8CC38}"/>
              </a:ext>
            </a:extLst>
          </p:cNvPr>
          <p:cNvSpPr txBox="1"/>
          <p:nvPr/>
        </p:nvSpPr>
        <p:spPr>
          <a:xfrm>
            <a:off x="99219" y="130776"/>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fr-FR" sz="2800" dirty="0"/>
              <a:t>Agile  End to End  à </a:t>
            </a:r>
            <a:r>
              <a:rPr lang="fr-FR" sz="2800" dirty="0" err="1"/>
              <a:t>Scale</a:t>
            </a:r>
            <a:r>
              <a:rPr lang="fr-FR" sz="2800" dirty="0"/>
              <a:t> !</a:t>
            </a:r>
            <a:endParaRPr sz="2800" dirty="0"/>
          </a:p>
        </p:txBody>
      </p:sp>
      <p:sp>
        <p:nvSpPr>
          <p:cNvPr id="2" name="AutoShape 2" descr="DevOps Approach (Point of View by Ravi Tadwalkar)">
            <a:extLst>
              <a:ext uri="{FF2B5EF4-FFF2-40B4-BE49-F238E27FC236}">
                <a16:creationId xmlns:a16="http://schemas.microsoft.com/office/drawing/2014/main" id="{CD809A98-1A95-41AB-B04D-2D7AB175F3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 name="Image 2">
            <a:extLst>
              <a:ext uri="{FF2B5EF4-FFF2-40B4-BE49-F238E27FC236}">
                <a16:creationId xmlns:a16="http://schemas.microsoft.com/office/drawing/2014/main" id="{85CF7621-932D-46F9-A35E-3690ECC467A9}"/>
              </a:ext>
            </a:extLst>
          </p:cNvPr>
          <p:cNvPicPr>
            <a:picLocks noChangeAspect="1"/>
          </p:cNvPicPr>
          <p:nvPr/>
        </p:nvPicPr>
        <p:blipFill>
          <a:blip r:embed="rId2"/>
          <a:stretch>
            <a:fillRect/>
          </a:stretch>
        </p:blipFill>
        <p:spPr>
          <a:xfrm>
            <a:off x="348791" y="1012864"/>
            <a:ext cx="10850251" cy="5055123"/>
          </a:xfrm>
          <a:prstGeom prst="rect">
            <a:avLst/>
          </a:prstGeom>
        </p:spPr>
      </p:pic>
    </p:spTree>
    <p:extLst>
      <p:ext uri="{BB962C8B-B14F-4D97-AF65-F5344CB8AC3E}">
        <p14:creationId xmlns:p14="http://schemas.microsoft.com/office/powerpoint/2010/main" val="2591374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417"/>
        <p:cNvGrpSpPr/>
        <p:nvPr/>
      </p:nvGrpSpPr>
      <p:grpSpPr>
        <a:xfrm>
          <a:off x="0" y="0"/>
          <a:ext cx="0" cy="0"/>
          <a:chOff x="0" y="0"/>
          <a:chExt cx="0" cy="0"/>
        </a:xfrm>
      </p:grpSpPr>
      <p:pic>
        <p:nvPicPr>
          <p:cNvPr id="2418" name="Google Shape;2418;p6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2419" name="Google Shape;2419;p6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2420" name="Google Shape;2420;p66"/>
          <p:cNvSpPr txBox="1"/>
          <p:nvPr/>
        </p:nvSpPr>
        <p:spPr>
          <a:xfrm>
            <a:off x="26987" y="171450"/>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6000"/>
              <a:buFont typeface="Calibri"/>
              <a:buNone/>
            </a:pPr>
            <a:r>
              <a:rPr lang="en-US" sz="6000" b="1" i="0" u="none">
                <a:solidFill>
                  <a:srgbClr val="000000"/>
                </a:solidFill>
                <a:latin typeface="Calibri"/>
                <a:ea typeface="Calibri"/>
                <a:cs typeface="Calibri"/>
                <a:sym typeface="Calibri"/>
              </a:rPr>
              <a:t>MERCI !</a:t>
            </a:r>
            <a:endParaRPr/>
          </a:p>
        </p:txBody>
      </p:sp>
      <p:sp>
        <p:nvSpPr>
          <p:cNvPr id="2421" name="Google Shape;2421;p6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2422" name="Google Shape;2422;p66"/>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2423" name="Google Shape;2423;p66"/>
          <p:cNvPicPr preferRelativeResize="0"/>
          <p:nvPr/>
        </p:nvPicPr>
        <p:blipFill rotWithShape="1">
          <a:blip r:embed="rId6">
            <a:alphaModFix/>
          </a:blip>
          <a:srcRect/>
          <a:stretch/>
        </p:blipFill>
        <p:spPr>
          <a:xfrm>
            <a:off x="3863975" y="908050"/>
            <a:ext cx="8347075" cy="4752975"/>
          </a:xfrm>
          <a:prstGeom prst="rect">
            <a:avLst/>
          </a:prstGeom>
          <a:noFill/>
          <a:ln>
            <a:noFill/>
          </a:ln>
        </p:spPr>
      </p:pic>
      <p:sp>
        <p:nvSpPr>
          <p:cNvPr id="2424" name="Google Shape;2424;p66"/>
          <p:cNvSpPr txBox="1"/>
          <p:nvPr/>
        </p:nvSpPr>
        <p:spPr>
          <a:xfrm>
            <a:off x="263525" y="1268412"/>
            <a:ext cx="7270750" cy="1138237"/>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a:solidFill>
                  <a:srgbClr val="000000"/>
                </a:solidFill>
                <a:latin typeface="Calibri"/>
                <a:ea typeface="Calibri"/>
                <a:cs typeface="Calibri"/>
                <a:sym typeface="Calibri"/>
              </a:rPr>
              <a:t>L’agilité c’est avant tout  un </a:t>
            </a:r>
            <a:r>
              <a:rPr lang="en-US" sz="2800" b="1" i="0" u="none">
                <a:solidFill>
                  <a:srgbClr val="000000"/>
                </a:solidFill>
                <a:latin typeface="Calibri"/>
                <a:ea typeface="Calibri"/>
                <a:cs typeface="Calibri"/>
                <a:sym typeface="Calibri"/>
              </a:rPr>
              <a:t>Etat d’esprit §</a:t>
            </a:r>
            <a:r>
              <a:rPr lang="en-US" sz="2800" b="0" i="0" u="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2000"/>
              <a:buFont typeface="Calibri"/>
              <a:buNone/>
            </a:pPr>
            <a:r>
              <a:rPr lang="en-US" sz="2000" b="0" i="0" u="none">
                <a:solidFill>
                  <a:srgbClr val="000000"/>
                </a:solidFill>
                <a:latin typeface="Calibri"/>
                <a:ea typeface="Calibri"/>
                <a:cs typeface="Calibri"/>
                <a:sym typeface="Calibri"/>
              </a:rPr>
              <a:t>L’agilité, c’est  des </a:t>
            </a:r>
            <a:r>
              <a:rPr lang="en-US" sz="2000" b="1" i="0" u="none">
                <a:solidFill>
                  <a:srgbClr val="000000"/>
                </a:solidFill>
                <a:latin typeface="Calibri"/>
                <a:ea typeface="Calibri"/>
                <a:cs typeface="Calibri"/>
                <a:sym typeface="Calibri"/>
              </a:rPr>
              <a:t>Valeurs</a:t>
            </a:r>
            <a:r>
              <a:rPr lang="en-US" sz="2000" b="0" i="0" u="none">
                <a:solidFill>
                  <a:srgbClr val="000000"/>
                </a:solidFill>
                <a:latin typeface="Calibri"/>
                <a:ea typeface="Calibri"/>
                <a:cs typeface="Calibri"/>
                <a:sym typeface="Calibri"/>
              </a:rPr>
              <a:t> (4) et des </a:t>
            </a:r>
            <a:r>
              <a:rPr lang="en-US" sz="2000" b="1" i="0" u="none">
                <a:solidFill>
                  <a:srgbClr val="000000"/>
                </a:solidFill>
                <a:latin typeface="Calibri"/>
                <a:ea typeface="Calibri"/>
                <a:cs typeface="Calibri"/>
                <a:sym typeface="Calibri"/>
              </a:rPr>
              <a:t>PRINCIPES</a:t>
            </a:r>
            <a:r>
              <a:rPr lang="en-US" sz="2000" b="0" i="0" u="none">
                <a:solidFill>
                  <a:srgbClr val="000000"/>
                </a:solidFill>
                <a:latin typeface="Calibri"/>
                <a:ea typeface="Calibri"/>
                <a:cs typeface="Calibri"/>
                <a:sym typeface="Calibri"/>
              </a:rPr>
              <a:t> (12) et des pratiques</a:t>
            </a:r>
            <a:endParaRPr/>
          </a:p>
          <a:p>
            <a:pPr marL="0" marR="0" lvl="0" indent="0" algn="l" rtl="0">
              <a:lnSpc>
                <a:spcPct val="100000"/>
              </a:lnSpc>
              <a:spcBef>
                <a:spcPts val="0"/>
              </a:spcBef>
              <a:spcAft>
                <a:spcPts val="0"/>
              </a:spcAft>
              <a:buClr>
                <a:srgbClr val="000000"/>
              </a:buClr>
              <a:buSzPts val="2000"/>
              <a:buFont typeface="Calibri"/>
              <a:buNone/>
            </a:pPr>
            <a:r>
              <a:rPr lang="en-US" sz="2000" b="0" i="0" u="none">
                <a:solidFill>
                  <a:srgbClr val="000000"/>
                </a:solidFill>
                <a:latin typeface="Calibri"/>
                <a:ea typeface="Calibri"/>
                <a:cs typeface="Calibri"/>
                <a:sym typeface="Calibri"/>
              </a:rPr>
              <a:t>SCRUM,KANBAN,XP,LEAN	</a:t>
            </a:r>
            <a:endParaRPr/>
          </a:p>
        </p:txBody>
      </p:sp>
      <p:sp>
        <p:nvSpPr>
          <p:cNvPr id="2425" name="Google Shape;2425;p66"/>
          <p:cNvSpPr txBox="1"/>
          <p:nvPr/>
        </p:nvSpPr>
        <p:spPr>
          <a:xfrm>
            <a:off x="192087" y="5373687"/>
            <a:ext cx="5853112" cy="73660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0" u="none">
                <a:solidFill>
                  <a:srgbClr val="000000"/>
                </a:solidFill>
                <a:latin typeface="Calibri"/>
                <a:ea typeface="Calibri"/>
                <a:cs typeface="Calibri"/>
                <a:sym typeface="Calibri"/>
              </a:rPr>
              <a:t>+ 225 02 41 51 61   </a:t>
            </a:r>
            <a:endParaRPr/>
          </a:p>
          <a:p>
            <a:pPr marL="0" marR="0" lvl="0" indent="0" algn="l" rtl="0">
              <a:lnSpc>
                <a:spcPct val="100000"/>
              </a:lnSpc>
              <a:spcBef>
                <a:spcPts val="0"/>
              </a:spcBef>
              <a:spcAft>
                <a:spcPts val="0"/>
              </a:spcAft>
              <a:buClr>
                <a:srgbClr val="000000"/>
              </a:buClr>
              <a:buSzPts val="1400"/>
              <a:buFont typeface="Calibri"/>
              <a:buNone/>
            </a:pPr>
            <a:r>
              <a:rPr lang="en-US" sz="1400" b="0" i="0" u="none">
                <a:solidFill>
                  <a:srgbClr val="000000"/>
                </a:solidFill>
                <a:latin typeface="Calibri"/>
                <a:ea typeface="Calibri"/>
                <a:cs typeface="Calibri"/>
                <a:sym typeface="Calibri"/>
              </a:rPr>
              <a:t>SOULEYMANE SANOGO  : ARCHITECTE LOGITIEL, </a:t>
            </a:r>
            <a:endParaRPr/>
          </a:p>
          <a:p>
            <a:pPr marL="0" marR="0" lvl="0" indent="0" algn="l" rtl="0">
              <a:lnSpc>
                <a:spcPct val="100000"/>
              </a:lnSpc>
              <a:spcBef>
                <a:spcPts val="0"/>
              </a:spcBef>
              <a:spcAft>
                <a:spcPts val="0"/>
              </a:spcAft>
              <a:buClr>
                <a:srgbClr val="000000"/>
              </a:buClr>
              <a:buSzPts val="1400"/>
              <a:buFont typeface="Calibri"/>
              <a:buNone/>
            </a:pPr>
            <a:r>
              <a:rPr lang="en-US" sz="1400" b="0" i="0" u="none">
                <a:solidFill>
                  <a:srgbClr val="000000"/>
                </a:solidFill>
                <a:latin typeface="Calibri"/>
                <a:ea typeface="Calibri"/>
                <a:cs typeface="Calibri"/>
                <a:sym typeface="Calibri"/>
              </a:rPr>
              <a:t>FORMATEUR Certifie JAVA JEE PYTHON WEB ET  METHODES AGILES</a:t>
            </a:r>
            <a:endParaRPr/>
          </a:p>
        </p:txBody>
      </p:sp>
      <p:pic>
        <p:nvPicPr>
          <p:cNvPr id="2426" name="Google Shape;2426;p66"/>
          <p:cNvPicPr preferRelativeResize="0"/>
          <p:nvPr/>
        </p:nvPicPr>
        <p:blipFill rotWithShape="1">
          <a:blip r:embed="rId7">
            <a:alphaModFix/>
          </a:blip>
          <a:srcRect/>
          <a:stretch/>
        </p:blipFill>
        <p:spPr>
          <a:xfrm>
            <a:off x="579437" y="4340225"/>
            <a:ext cx="598487" cy="636587"/>
          </a:xfrm>
          <a:prstGeom prst="rect">
            <a:avLst/>
          </a:prstGeom>
          <a:noFill/>
          <a:ln>
            <a:noFill/>
          </a:ln>
        </p:spPr>
      </p:pic>
      <p:pic>
        <p:nvPicPr>
          <p:cNvPr id="2427" name="Google Shape;2427;p66"/>
          <p:cNvPicPr preferRelativeResize="0"/>
          <p:nvPr/>
        </p:nvPicPr>
        <p:blipFill rotWithShape="1">
          <a:blip r:embed="rId8">
            <a:alphaModFix/>
          </a:blip>
          <a:srcRect/>
          <a:stretch/>
        </p:blipFill>
        <p:spPr>
          <a:xfrm>
            <a:off x="2928937" y="4292600"/>
            <a:ext cx="598487" cy="636587"/>
          </a:xfrm>
          <a:prstGeom prst="rect">
            <a:avLst/>
          </a:prstGeom>
          <a:noFill/>
          <a:ln>
            <a:noFill/>
          </a:ln>
        </p:spPr>
      </p:pic>
      <p:pic>
        <p:nvPicPr>
          <p:cNvPr id="2428" name="Google Shape;2428;p66"/>
          <p:cNvPicPr preferRelativeResize="0"/>
          <p:nvPr/>
        </p:nvPicPr>
        <p:blipFill rotWithShape="1">
          <a:blip r:embed="rId9">
            <a:alphaModFix/>
          </a:blip>
          <a:srcRect/>
          <a:stretch/>
        </p:blipFill>
        <p:spPr>
          <a:xfrm>
            <a:off x="3721100" y="2565400"/>
            <a:ext cx="4679950" cy="29511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pic>
        <p:nvPicPr>
          <p:cNvPr id="396" name="Google Shape;396;g5d7ef05067_0_4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397" name="Google Shape;397;g5d7ef05067_0_4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398" name="Google Shape;398;g5d7ef05067_0_47"/>
          <p:cNvSpPr txBox="1"/>
          <p:nvPr/>
        </p:nvSpPr>
        <p:spPr>
          <a:xfrm>
            <a:off x="112712" y="1476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INTRODUCTION :      </a:t>
            </a:r>
            <a:r>
              <a:rPr lang="en-US" sz="1800" b="1">
                <a:solidFill>
                  <a:srgbClr val="FF0000"/>
                </a:solidFill>
                <a:latin typeface="Calibri"/>
                <a:ea typeface="Calibri"/>
                <a:cs typeface="Calibri"/>
                <a:sym typeface="Calibri"/>
              </a:rPr>
              <a:t>LA CASCADE !</a:t>
            </a:r>
            <a:r>
              <a:rPr lang="en-US" sz="1800" b="1" i="0" u="none">
                <a:solidFill>
                  <a:srgbClr val="FF0000"/>
                </a:solidFill>
                <a:latin typeface="Calibri"/>
                <a:ea typeface="Calibri"/>
                <a:cs typeface="Calibri"/>
                <a:sym typeface="Calibri"/>
              </a:rPr>
              <a:t>  </a:t>
            </a:r>
            <a:endParaRPr/>
          </a:p>
          <a:p>
            <a:pPr marL="0" marR="0" lvl="0" indent="0" algn="l" rtl="0">
              <a:lnSpc>
                <a:spcPct val="100000"/>
              </a:lnSpc>
              <a:spcBef>
                <a:spcPts val="0"/>
              </a:spcBef>
              <a:spcAft>
                <a:spcPts val="0"/>
              </a:spcAft>
              <a:buNone/>
            </a:pPr>
            <a:endParaRPr sz="1800" b="1" i="0" u="none">
              <a:solidFill>
                <a:srgbClr val="FF0000"/>
              </a:solidFill>
              <a:latin typeface="Calibri"/>
              <a:ea typeface="Calibri"/>
              <a:cs typeface="Calibri"/>
              <a:sym typeface="Calibri"/>
            </a:endParaRPr>
          </a:p>
        </p:txBody>
      </p:sp>
      <p:sp>
        <p:nvSpPr>
          <p:cNvPr id="399" name="Google Shape;399;g5d7ef05067_0_47"/>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400" name="Google Shape;400;g5d7ef05067_0_47"/>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401" name="Google Shape;401;g5d7ef05067_0_47"/>
          <p:cNvSpPr txBox="1"/>
          <p:nvPr/>
        </p:nvSpPr>
        <p:spPr>
          <a:xfrm>
            <a:off x="3048000" y="3105150"/>
            <a:ext cx="60960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402" name="Google Shape;402;g5d7ef05067_0_47"/>
          <p:cNvPicPr preferRelativeResize="0"/>
          <p:nvPr/>
        </p:nvPicPr>
        <p:blipFill>
          <a:blip r:embed="rId6">
            <a:alphaModFix/>
          </a:blip>
          <a:stretch>
            <a:fillRect/>
          </a:stretch>
        </p:blipFill>
        <p:spPr>
          <a:xfrm>
            <a:off x="207475" y="1055125"/>
            <a:ext cx="7481824" cy="4828675"/>
          </a:xfrm>
          <a:prstGeom prst="rect">
            <a:avLst/>
          </a:prstGeom>
          <a:noFill/>
          <a:ln>
            <a:noFill/>
          </a:ln>
        </p:spPr>
      </p:pic>
      <p:pic>
        <p:nvPicPr>
          <p:cNvPr id="403" name="Google Shape;403;g5d7ef05067_0_47"/>
          <p:cNvPicPr preferRelativeResize="0"/>
          <p:nvPr/>
        </p:nvPicPr>
        <p:blipFill>
          <a:blip r:embed="rId7">
            <a:alphaModFix/>
          </a:blip>
          <a:stretch>
            <a:fillRect/>
          </a:stretch>
        </p:blipFill>
        <p:spPr>
          <a:xfrm>
            <a:off x="7792850" y="985800"/>
            <a:ext cx="4226475" cy="482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9"/>
        <p:cNvGrpSpPr/>
        <p:nvPr/>
      </p:nvGrpSpPr>
      <p:grpSpPr>
        <a:xfrm>
          <a:off x="0" y="0"/>
          <a:ext cx="0" cy="0"/>
          <a:chOff x="0" y="0"/>
          <a:chExt cx="0" cy="0"/>
        </a:xfrm>
      </p:grpSpPr>
      <p:pic>
        <p:nvPicPr>
          <p:cNvPr id="420" name="Google Shape;420;p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421" name="Google Shape;421;p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422" name="Google Shape;422;p7"/>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Introduction: CYCLE  en  V</a:t>
            </a:r>
            <a:endParaRPr/>
          </a:p>
        </p:txBody>
      </p:sp>
      <p:sp>
        <p:nvSpPr>
          <p:cNvPr id="423" name="Google Shape;423;p7"/>
          <p:cNvSpPr txBox="1"/>
          <p:nvPr/>
        </p:nvSpPr>
        <p:spPr>
          <a:xfrm>
            <a:off x="503237" y="938212"/>
            <a:ext cx="11191875" cy="4678362"/>
          </a:xfrm>
          <a:prstGeom prst="rect">
            <a:avLst/>
          </a:prstGeom>
          <a:noFill/>
          <a:ln w="126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424" name="Google Shape;424;p7"/>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425" name="Google Shape;425;p7"/>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426" name="Google Shape;426;p7"/>
          <p:cNvPicPr preferRelativeResize="0"/>
          <p:nvPr/>
        </p:nvPicPr>
        <p:blipFill rotWithShape="1">
          <a:blip r:embed="rId6">
            <a:alphaModFix/>
          </a:blip>
          <a:srcRect/>
          <a:stretch/>
        </p:blipFill>
        <p:spPr>
          <a:xfrm>
            <a:off x="4751387" y="1079500"/>
            <a:ext cx="6905625" cy="4462462"/>
          </a:xfrm>
          <a:prstGeom prst="rect">
            <a:avLst/>
          </a:prstGeom>
          <a:noFill/>
          <a:ln>
            <a:noFill/>
          </a:ln>
        </p:spPr>
      </p:pic>
      <p:sp>
        <p:nvSpPr>
          <p:cNvPr id="427" name="Google Shape;427;p7"/>
          <p:cNvSpPr txBox="1"/>
          <p:nvPr/>
        </p:nvSpPr>
        <p:spPr>
          <a:xfrm>
            <a:off x="503237" y="1157287"/>
            <a:ext cx="4032250" cy="4314825"/>
          </a:xfrm>
          <a:prstGeom prst="rect">
            <a:avLst/>
          </a:prstGeom>
          <a:noFill/>
          <a:ln>
            <a:noFill/>
          </a:ln>
        </p:spPr>
        <p:txBody>
          <a:bodyPr spcFirstLastPara="1" wrap="square" lIns="0" tIns="17625" rIns="0" bIns="0" anchor="t" anchorCtr="0">
            <a:noAutofit/>
          </a:bodyPr>
          <a:lstStyle/>
          <a:p>
            <a:pPr marL="425450" marR="0" lvl="0" indent="-320675" algn="l" rtl="0">
              <a:lnSpc>
                <a:spcPct val="93000"/>
              </a:lnSpc>
              <a:spcBef>
                <a:spcPts val="0"/>
              </a:spcBef>
              <a:spcAft>
                <a:spcPts val="0"/>
              </a:spcAft>
              <a:buClr>
                <a:srgbClr val="0E594D"/>
              </a:buClr>
              <a:buSzPts val="900"/>
              <a:buFont typeface="Noto Sans Symbols"/>
              <a:buChar char="●"/>
            </a:pPr>
            <a:r>
              <a:rPr lang="en-US" sz="2000" b="0" i="0" u="none">
                <a:solidFill>
                  <a:srgbClr val="000000"/>
                </a:solidFill>
                <a:latin typeface="Calibri"/>
                <a:ea typeface="Calibri"/>
                <a:cs typeface="Calibri"/>
                <a:sym typeface="Calibri"/>
              </a:rPr>
              <a:t>La méthode « Cycle en V » provient du secteur de l’industrie et s’est répandue aux projets informatiques dans les années 80.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g5d7ef05067_0_13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410" name="Google Shape;410;g5d7ef05067_0_13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411" name="Google Shape;411;g5d7ef05067_0_137"/>
          <p:cNvSpPr txBox="1"/>
          <p:nvPr/>
        </p:nvSpPr>
        <p:spPr>
          <a:xfrm>
            <a:off x="112712" y="1476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INTRODUCTION :      </a:t>
            </a:r>
            <a:r>
              <a:rPr lang="en-US" sz="1800" b="1">
                <a:solidFill>
                  <a:srgbClr val="FF0000"/>
                </a:solidFill>
                <a:latin typeface="Calibri"/>
                <a:ea typeface="Calibri"/>
                <a:cs typeface="Calibri"/>
                <a:sym typeface="Calibri"/>
              </a:rPr>
              <a:t>LA CASCADE / CYCLE EN V</a:t>
            </a:r>
            <a:r>
              <a:rPr lang="en-US" sz="1800" b="1" i="0" u="none">
                <a:solidFill>
                  <a:srgbClr val="FF0000"/>
                </a:solidFill>
                <a:latin typeface="Calibri"/>
                <a:ea typeface="Calibri"/>
                <a:cs typeface="Calibri"/>
                <a:sym typeface="Calibri"/>
              </a:rPr>
              <a:t> </a:t>
            </a:r>
            <a:endParaRPr/>
          </a:p>
          <a:p>
            <a:pPr marL="0" marR="0" lvl="0" indent="0" algn="l" rtl="0">
              <a:lnSpc>
                <a:spcPct val="100000"/>
              </a:lnSpc>
              <a:spcBef>
                <a:spcPts val="0"/>
              </a:spcBef>
              <a:spcAft>
                <a:spcPts val="0"/>
              </a:spcAft>
              <a:buNone/>
            </a:pPr>
            <a:endParaRPr sz="1800" b="1" i="0" u="none">
              <a:solidFill>
                <a:srgbClr val="FF0000"/>
              </a:solidFill>
              <a:latin typeface="Calibri"/>
              <a:ea typeface="Calibri"/>
              <a:cs typeface="Calibri"/>
              <a:sym typeface="Calibri"/>
            </a:endParaRPr>
          </a:p>
        </p:txBody>
      </p:sp>
      <p:sp>
        <p:nvSpPr>
          <p:cNvPr id="412" name="Google Shape;412;g5d7ef05067_0_137"/>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413" name="Google Shape;413;g5d7ef05067_0_137"/>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414" name="Google Shape;414;g5d7ef05067_0_137"/>
          <p:cNvSpPr txBox="1"/>
          <p:nvPr/>
        </p:nvSpPr>
        <p:spPr>
          <a:xfrm>
            <a:off x="3048000" y="3105150"/>
            <a:ext cx="60960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415" name="Google Shape;415;g5d7ef05067_0_137"/>
          <p:cNvPicPr preferRelativeResize="0"/>
          <p:nvPr/>
        </p:nvPicPr>
        <p:blipFill>
          <a:blip r:embed="rId6">
            <a:alphaModFix/>
          </a:blip>
          <a:stretch>
            <a:fillRect/>
          </a:stretch>
        </p:blipFill>
        <p:spPr>
          <a:xfrm>
            <a:off x="2340000" y="894875"/>
            <a:ext cx="7045025" cy="4924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434" name="Google Shape;434;p4"/>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435" name="Google Shape;435;p4"/>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INTRODUCTION :      </a:t>
            </a:r>
            <a:r>
              <a:rPr lang="en-US" sz="1800" b="1">
                <a:solidFill>
                  <a:srgbClr val="FF0000"/>
                </a:solidFill>
                <a:latin typeface="Calibri"/>
                <a:ea typeface="Calibri"/>
                <a:cs typeface="Calibri"/>
                <a:sym typeface="Calibri"/>
              </a:rPr>
              <a:t>Your Plan vs Reality</a:t>
            </a:r>
            <a:r>
              <a:rPr lang="en-US" sz="1800" b="1" i="0" u="none">
                <a:solidFill>
                  <a:srgbClr val="FF0000"/>
                </a:solidFill>
                <a:latin typeface="Calibri"/>
                <a:ea typeface="Calibri"/>
                <a:cs typeface="Calibri"/>
                <a:sym typeface="Calibri"/>
              </a:rPr>
              <a:t>  </a:t>
            </a:r>
            <a:endParaRPr/>
          </a:p>
          <a:p>
            <a:pPr marL="0" marR="0" lvl="0" indent="0" algn="l" rtl="0">
              <a:lnSpc>
                <a:spcPct val="100000"/>
              </a:lnSpc>
              <a:spcBef>
                <a:spcPts val="0"/>
              </a:spcBef>
              <a:spcAft>
                <a:spcPts val="0"/>
              </a:spcAft>
              <a:buNone/>
            </a:pPr>
            <a:endParaRPr sz="1800" b="1" i="0" u="none">
              <a:solidFill>
                <a:srgbClr val="FF0000"/>
              </a:solidFill>
              <a:latin typeface="Calibri"/>
              <a:ea typeface="Calibri"/>
              <a:cs typeface="Calibri"/>
              <a:sym typeface="Calibri"/>
            </a:endParaRPr>
          </a:p>
        </p:txBody>
      </p:sp>
      <p:sp>
        <p:nvSpPr>
          <p:cNvPr id="436" name="Google Shape;436;p4"/>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437" name="Google Shape;437;p4"/>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438" name="Google Shape;438;p4"/>
          <p:cNvSpPr txBox="1"/>
          <p:nvPr/>
        </p:nvSpPr>
        <p:spPr>
          <a:xfrm>
            <a:off x="3048000" y="3105150"/>
            <a:ext cx="6096000" cy="647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439" name="Google Shape;439;p4"/>
          <p:cNvPicPr preferRelativeResize="0"/>
          <p:nvPr/>
        </p:nvPicPr>
        <p:blipFill>
          <a:blip r:embed="rId6">
            <a:alphaModFix/>
          </a:blip>
          <a:stretch>
            <a:fillRect/>
          </a:stretch>
        </p:blipFill>
        <p:spPr>
          <a:xfrm>
            <a:off x="1323011" y="974175"/>
            <a:ext cx="9572950" cy="499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g5d7ef05067_0_0"/>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446" name="Google Shape;446;g5d7ef05067_0_0"/>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447" name="Google Shape;447;g5d7ef05067_0_0"/>
          <p:cNvSpPr txBox="1"/>
          <p:nvPr/>
        </p:nvSpPr>
        <p:spPr>
          <a:xfrm>
            <a:off x="112712" y="1476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INTRODUCTION :      </a:t>
            </a:r>
            <a:r>
              <a:rPr lang="en-US" sz="1800" b="1" i="0" u="none">
                <a:solidFill>
                  <a:srgbClr val="FF0000"/>
                </a:solidFill>
                <a:latin typeface="Calibri"/>
                <a:ea typeface="Calibri"/>
                <a:cs typeface="Calibri"/>
                <a:sym typeface="Calibri"/>
              </a:rPr>
              <a:t>Les causes des échecs !   </a:t>
            </a:r>
            <a:endParaRPr/>
          </a:p>
          <a:p>
            <a:pPr marL="0" marR="0" lvl="0" indent="0" algn="l" rtl="0">
              <a:lnSpc>
                <a:spcPct val="100000"/>
              </a:lnSpc>
              <a:spcBef>
                <a:spcPts val="0"/>
              </a:spcBef>
              <a:spcAft>
                <a:spcPts val="0"/>
              </a:spcAft>
              <a:buNone/>
            </a:pPr>
            <a:endParaRPr sz="1800" b="1" i="0" u="none">
              <a:solidFill>
                <a:srgbClr val="FF0000"/>
              </a:solidFill>
              <a:latin typeface="Calibri"/>
              <a:ea typeface="Calibri"/>
              <a:cs typeface="Calibri"/>
              <a:sym typeface="Calibri"/>
            </a:endParaRPr>
          </a:p>
        </p:txBody>
      </p:sp>
      <p:sp>
        <p:nvSpPr>
          <p:cNvPr id="448" name="Google Shape;448;g5d7ef05067_0_0"/>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449" name="Google Shape;449;g5d7ef05067_0_0"/>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450" name="Google Shape;450;g5d7ef05067_0_0"/>
          <p:cNvSpPr txBox="1"/>
          <p:nvPr/>
        </p:nvSpPr>
        <p:spPr>
          <a:xfrm>
            <a:off x="3048000" y="3105150"/>
            <a:ext cx="60960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451" name="Google Shape;451;g5d7ef05067_0_0" descr="Image result for causes d'Ã©chec des projets informatiques"/>
          <p:cNvPicPr preferRelativeResize="0"/>
          <p:nvPr/>
        </p:nvPicPr>
        <p:blipFill rotWithShape="1">
          <a:blip r:embed="rId6">
            <a:alphaModFix/>
          </a:blip>
          <a:srcRect/>
          <a:stretch/>
        </p:blipFill>
        <p:spPr>
          <a:xfrm>
            <a:off x="368299" y="1195393"/>
            <a:ext cx="11428589" cy="470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3"/>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458" name="Google Shape;458;p3"/>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459" name="Google Shape;459;p3"/>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INTRODUCTION :      </a:t>
            </a:r>
            <a:r>
              <a:rPr lang="en-US" sz="1800" b="1" i="0" u="none">
                <a:solidFill>
                  <a:srgbClr val="FF0000"/>
                </a:solidFill>
                <a:latin typeface="Calibri"/>
                <a:ea typeface="Calibri"/>
                <a:cs typeface="Calibri"/>
                <a:sym typeface="Calibri"/>
              </a:rPr>
              <a:t>Les Méthodes</a:t>
            </a:r>
            <a:r>
              <a:rPr lang="en-US" sz="1800" b="1" i="0" u="none">
                <a:solidFill>
                  <a:srgbClr val="FF0000"/>
                </a:solidFill>
                <a:highlight>
                  <a:srgbClr val="274E13"/>
                </a:highlight>
                <a:latin typeface="Calibri"/>
                <a:ea typeface="Calibri"/>
                <a:cs typeface="Calibri"/>
                <a:sym typeface="Calibri"/>
              </a:rPr>
              <a:t> </a:t>
            </a:r>
            <a:r>
              <a:rPr lang="en-US" sz="1800" b="1" i="0" u="none">
                <a:solidFill>
                  <a:srgbClr val="FFCC66"/>
                </a:solidFill>
                <a:highlight>
                  <a:srgbClr val="274E13"/>
                </a:highlight>
                <a:latin typeface="Calibri"/>
                <a:ea typeface="Calibri"/>
                <a:cs typeface="Calibri"/>
                <a:sym typeface="Calibri"/>
              </a:rPr>
              <a:t>Agiles </a:t>
            </a:r>
            <a:r>
              <a:rPr lang="en-US" sz="1800" b="1" i="0" u="none">
                <a:solidFill>
                  <a:srgbClr val="FF0000"/>
                </a:solidFill>
                <a:highlight>
                  <a:srgbClr val="274E13"/>
                </a:highlight>
                <a:latin typeface="Calibri"/>
                <a:ea typeface="Calibri"/>
                <a:cs typeface="Calibri"/>
                <a:sym typeface="Calibri"/>
              </a:rPr>
              <a:t>!</a:t>
            </a:r>
            <a:endParaRPr>
              <a:highlight>
                <a:srgbClr val="274E13"/>
              </a:highlight>
            </a:endParaRPr>
          </a:p>
          <a:p>
            <a:pPr marL="0" marR="0" lvl="0" indent="0" algn="l" rtl="0">
              <a:lnSpc>
                <a:spcPct val="100000"/>
              </a:lnSpc>
              <a:spcBef>
                <a:spcPts val="0"/>
              </a:spcBef>
              <a:spcAft>
                <a:spcPts val="0"/>
              </a:spcAft>
              <a:buNone/>
            </a:pPr>
            <a:endParaRPr sz="1800" b="1" i="0" u="none">
              <a:solidFill>
                <a:srgbClr val="FF0000"/>
              </a:solidFill>
              <a:highlight>
                <a:srgbClr val="274E13"/>
              </a:highlight>
              <a:latin typeface="Calibri"/>
              <a:ea typeface="Calibri"/>
              <a:cs typeface="Calibri"/>
              <a:sym typeface="Calibri"/>
            </a:endParaRPr>
          </a:p>
        </p:txBody>
      </p:sp>
      <p:sp>
        <p:nvSpPr>
          <p:cNvPr id="460" name="Google Shape;460;p3"/>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																			SOULEYMANE     SANOGO</a:t>
            </a:r>
            <a:endParaRPr/>
          </a:p>
        </p:txBody>
      </p:sp>
      <p:pic>
        <p:nvPicPr>
          <p:cNvPr id="461" name="Google Shape;461;p3"/>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462" name="Google Shape;462;p3"/>
          <p:cNvSpPr txBox="1"/>
          <p:nvPr/>
        </p:nvSpPr>
        <p:spPr>
          <a:xfrm>
            <a:off x="3048000" y="3105150"/>
            <a:ext cx="6096000" cy="647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463" name="Google Shape;463;p3"/>
          <p:cNvPicPr preferRelativeResize="0"/>
          <p:nvPr/>
        </p:nvPicPr>
        <p:blipFill>
          <a:blip r:embed="rId6">
            <a:alphaModFix/>
          </a:blip>
          <a:stretch>
            <a:fillRect/>
          </a:stretch>
        </p:blipFill>
        <p:spPr>
          <a:xfrm>
            <a:off x="980850" y="1037275"/>
            <a:ext cx="9931249" cy="45550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g5d7ef05067_0_11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491" name="Google Shape;491;g5d7ef05067_0_11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492" name="Google Shape;492;g5d7ef05067_0_111"/>
          <p:cNvSpPr txBox="1"/>
          <p:nvPr/>
        </p:nvSpPr>
        <p:spPr>
          <a:xfrm>
            <a:off x="112712" y="1476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INTRODUCTION :      </a:t>
            </a:r>
            <a:r>
              <a:rPr lang="en-US" sz="1800" b="1" i="0" u="none">
                <a:solidFill>
                  <a:srgbClr val="FF0000"/>
                </a:solidFill>
                <a:latin typeface="Calibri"/>
                <a:ea typeface="Calibri"/>
                <a:cs typeface="Calibri"/>
                <a:sym typeface="Calibri"/>
              </a:rPr>
              <a:t>Les Méthodes</a:t>
            </a:r>
            <a:r>
              <a:rPr lang="en-US" sz="1800" b="1" i="0" u="none">
                <a:solidFill>
                  <a:srgbClr val="FF0000"/>
                </a:solidFill>
                <a:highlight>
                  <a:srgbClr val="274E13"/>
                </a:highlight>
                <a:latin typeface="Calibri"/>
                <a:ea typeface="Calibri"/>
                <a:cs typeface="Calibri"/>
                <a:sym typeface="Calibri"/>
              </a:rPr>
              <a:t> </a:t>
            </a:r>
            <a:r>
              <a:rPr lang="en-US" sz="1800" b="1" i="0" u="none">
                <a:solidFill>
                  <a:srgbClr val="FFCC66"/>
                </a:solidFill>
                <a:highlight>
                  <a:srgbClr val="274E13"/>
                </a:highlight>
                <a:latin typeface="Calibri"/>
                <a:ea typeface="Calibri"/>
                <a:cs typeface="Calibri"/>
                <a:sym typeface="Calibri"/>
              </a:rPr>
              <a:t>Agiles </a:t>
            </a:r>
            <a:r>
              <a:rPr lang="en-US" sz="1800" b="1" i="0" u="none">
                <a:solidFill>
                  <a:srgbClr val="FF0000"/>
                </a:solidFill>
                <a:highlight>
                  <a:srgbClr val="274E13"/>
                </a:highlight>
                <a:latin typeface="Calibri"/>
                <a:ea typeface="Calibri"/>
                <a:cs typeface="Calibri"/>
                <a:sym typeface="Calibri"/>
              </a:rPr>
              <a:t>!</a:t>
            </a:r>
            <a:endParaRPr>
              <a:highlight>
                <a:srgbClr val="274E13"/>
              </a:highlight>
            </a:endParaRPr>
          </a:p>
          <a:p>
            <a:pPr marL="0" marR="0" lvl="0" indent="0" algn="l" rtl="0">
              <a:lnSpc>
                <a:spcPct val="100000"/>
              </a:lnSpc>
              <a:spcBef>
                <a:spcPts val="0"/>
              </a:spcBef>
              <a:spcAft>
                <a:spcPts val="0"/>
              </a:spcAft>
              <a:buNone/>
            </a:pPr>
            <a:endParaRPr sz="1800" b="1" i="0" u="none">
              <a:solidFill>
                <a:srgbClr val="FF0000"/>
              </a:solidFill>
              <a:highlight>
                <a:srgbClr val="274E13"/>
              </a:highlight>
              <a:latin typeface="Calibri"/>
              <a:ea typeface="Calibri"/>
              <a:cs typeface="Calibri"/>
              <a:sym typeface="Calibri"/>
            </a:endParaRPr>
          </a:p>
        </p:txBody>
      </p:sp>
      <p:sp>
        <p:nvSpPr>
          <p:cNvPr id="493" name="Google Shape;493;g5d7ef05067_0_111"/>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																			SOULEYMANE     SANOGO</a:t>
            </a:r>
            <a:endParaRPr/>
          </a:p>
        </p:txBody>
      </p:sp>
      <p:pic>
        <p:nvPicPr>
          <p:cNvPr id="494" name="Google Shape;494;g5d7ef05067_0_111"/>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495" name="Google Shape;495;g5d7ef05067_0_111"/>
          <p:cNvSpPr txBox="1"/>
          <p:nvPr/>
        </p:nvSpPr>
        <p:spPr>
          <a:xfrm>
            <a:off x="3048000" y="3105150"/>
            <a:ext cx="60960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496" name="Google Shape;496;g5d7ef05067_0_111"/>
          <p:cNvPicPr preferRelativeResize="0"/>
          <p:nvPr/>
        </p:nvPicPr>
        <p:blipFill>
          <a:blip r:embed="rId6">
            <a:alphaModFix/>
          </a:blip>
          <a:stretch>
            <a:fillRect/>
          </a:stretch>
        </p:blipFill>
        <p:spPr>
          <a:xfrm>
            <a:off x="1696075" y="934375"/>
            <a:ext cx="9449375" cy="4814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g5d7ef05067_0_149"/>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502" name="Google Shape;502;g5d7ef05067_0_149"/>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503" name="Google Shape;503;g5d7ef05067_0_149"/>
          <p:cNvSpPr txBox="1"/>
          <p:nvPr/>
        </p:nvSpPr>
        <p:spPr>
          <a:xfrm>
            <a:off x="112712" y="1476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INTRODUCTION :      </a:t>
            </a:r>
            <a:r>
              <a:rPr lang="en-US" sz="1800" b="1">
                <a:solidFill>
                  <a:srgbClr val="FF0000"/>
                </a:solidFill>
                <a:latin typeface="Calibri"/>
                <a:ea typeface="Calibri"/>
                <a:cs typeface="Calibri"/>
                <a:sym typeface="Calibri"/>
              </a:rPr>
              <a:t>Cycle en V  / Agile </a:t>
            </a:r>
            <a:endParaRPr>
              <a:highlight>
                <a:srgbClr val="274E13"/>
              </a:highlight>
            </a:endParaRPr>
          </a:p>
          <a:p>
            <a:pPr marL="0" marR="0" lvl="0" indent="0" algn="l" rtl="0">
              <a:lnSpc>
                <a:spcPct val="100000"/>
              </a:lnSpc>
              <a:spcBef>
                <a:spcPts val="0"/>
              </a:spcBef>
              <a:spcAft>
                <a:spcPts val="0"/>
              </a:spcAft>
              <a:buNone/>
            </a:pPr>
            <a:endParaRPr sz="1800" b="1" i="0" u="none">
              <a:solidFill>
                <a:srgbClr val="FF0000"/>
              </a:solidFill>
              <a:highlight>
                <a:srgbClr val="274E13"/>
              </a:highlight>
              <a:latin typeface="Calibri"/>
              <a:ea typeface="Calibri"/>
              <a:cs typeface="Calibri"/>
              <a:sym typeface="Calibri"/>
            </a:endParaRPr>
          </a:p>
        </p:txBody>
      </p:sp>
      <p:sp>
        <p:nvSpPr>
          <p:cNvPr id="504" name="Google Shape;504;g5d7ef05067_0_149"/>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																			SOULEYMANE     SANOGO</a:t>
            </a:r>
            <a:endParaRPr/>
          </a:p>
        </p:txBody>
      </p:sp>
      <p:pic>
        <p:nvPicPr>
          <p:cNvPr id="505" name="Google Shape;505;g5d7ef05067_0_149"/>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506" name="Google Shape;506;g5d7ef05067_0_149"/>
          <p:cNvSpPr txBox="1"/>
          <p:nvPr/>
        </p:nvSpPr>
        <p:spPr>
          <a:xfrm>
            <a:off x="3048000" y="3105150"/>
            <a:ext cx="60960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507" name="Google Shape;507;g5d7ef05067_0_149"/>
          <p:cNvPicPr preferRelativeResize="0"/>
          <p:nvPr/>
        </p:nvPicPr>
        <p:blipFill>
          <a:blip r:embed="rId6">
            <a:alphaModFix/>
          </a:blip>
          <a:stretch>
            <a:fillRect/>
          </a:stretch>
        </p:blipFill>
        <p:spPr>
          <a:xfrm>
            <a:off x="5860825" y="1506550"/>
            <a:ext cx="5310499" cy="4242450"/>
          </a:xfrm>
          <a:prstGeom prst="rect">
            <a:avLst/>
          </a:prstGeom>
          <a:noFill/>
          <a:ln>
            <a:noFill/>
          </a:ln>
        </p:spPr>
      </p:pic>
      <p:pic>
        <p:nvPicPr>
          <p:cNvPr id="508" name="Google Shape;508;g5d7ef05067_0_149"/>
          <p:cNvPicPr preferRelativeResize="0"/>
          <p:nvPr/>
        </p:nvPicPr>
        <p:blipFill>
          <a:blip r:embed="rId7">
            <a:alphaModFix/>
          </a:blip>
          <a:stretch>
            <a:fillRect/>
          </a:stretch>
        </p:blipFill>
        <p:spPr>
          <a:xfrm>
            <a:off x="217125" y="1607125"/>
            <a:ext cx="5206925" cy="424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537" name="Google Shape;537;g5d851145c9_0_34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538" name="Google Shape;538;g5d851145c9_0_34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539" name="Google Shape;539;g5d851145c9_0_346"/>
          <p:cNvSpPr txBox="1"/>
          <p:nvPr/>
        </p:nvSpPr>
        <p:spPr>
          <a:xfrm>
            <a:off x="112712" y="1476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AGILE :      </a:t>
            </a:r>
            <a:r>
              <a:rPr lang="en-US" sz="1800" b="1" i="0" u="none" dirty="0" err="1">
                <a:solidFill>
                  <a:srgbClr val="FF0000"/>
                </a:solidFill>
                <a:latin typeface="Calibri"/>
                <a:ea typeface="Calibri"/>
                <a:cs typeface="Calibri"/>
                <a:sym typeface="Calibri"/>
              </a:rPr>
              <a:t>Loi</a:t>
            </a:r>
            <a:r>
              <a:rPr lang="en-US" sz="1800" b="1" i="0" u="none" dirty="0">
                <a:solidFill>
                  <a:srgbClr val="FF0000"/>
                </a:solidFill>
                <a:latin typeface="Calibri"/>
                <a:ea typeface="Calibri"/>
                <a:cs typeface="Calibri"/>
                <a:sym typeface="Calibri"/>
              </a:rPr>
              <a:t> de PARETO !   </a:t>
            </a:r>
            <a:endParaRPr dirty="0"/>
          </a:p>
          <a:p>
            <a:pPr marL="0" marR="0" lvl="0" indent="0" algn="l" rtl="0">
              <a:lnSpc>
                <a:spcPct val="100000"/>
              </a:lnSpc>
              <a:spcBef>
                <a:spcPts val="0"/>
              </a:spcBef>
              <a:spcAft>
                <a:spcPts val="0"/>
              </a:spcAft>
              <a:buNone/>
            </a:pPr>
            <a:endParaRPr sz="1800" b="1" i="0" u="none" dirty="0">
              <a:solidFill>
                <a:srgbClr val="FF0000"/>
              </a:solidFill>
              <a:latin typeface="Calibri"/>
              <a:ea typeface="Calibri"/>
              <a:cs typeface="Calibri"/>
              <a:sym typeface="Calibri"/>
            </a:endParaRPr>
          </a:p>
        </p:txBody>
      </p:sp>
      <p:sp>
        <p:nvSpPr>
          <p:cNvPr id="540" name="Google Shape;540;g5d851145c9_0_346"/>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541" name="Google Shape;541;g5d851145c9_0_34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542" name="Google Shape;542;g5d851145c9_0_346"/>
          <p:cNvSpPr txBox="1"/>
          <p:nvPr/>
        </p:nvSpPr>
        <p:spPr>
          <a:xfrm>
            <a:off x="3048000" y="3105150"/>
            <a:ext cx="60960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543" name="Google Shape;543;g5d851145c9_0_346" descr="Image result for principe de pareto"/>
          <p:cNvPicPr preferRelativeResize="0"/>
          <p:nvPr/>
        </p:nvPicPr>
        <p:blipFill rotWithShape="1">
          <a:blip r:embed="rId6">
            <a:alphaModFix/>
          </a:blip>
          <a:srcRect/>
          <a:stretch/>
        </p:blipFill>
        <p:spPr>
          <a:xfrm>
            <a:off x="225650" y="1330325"/>
            <a:ext cx="7075326" cy="4775200"/>
          </a:xfrm>
          <a:prstGeom prst="rect">
            <a:avLst/>
          </a:prstGeom>
          <a:noFill/>
          <a:ln>
            <a:noFill/>
          </a:ln>
        </p:spPr>
      </p:pic>
      <p:pic>
        <p:nvPicPr>
          <p:cNvPr id="544" name="Google Shape;544;g5d851145c9_0_346"/>
          <p:cNvPicPr preferRelativeResize="0"/>
          <p:nvPr/>
        </p:nvPicPr>
        <p:blipFill>
          <a:blip r:embed="rId7">
            <a:alphaModFix/>
          </a:blip>
          <a:stretch>
            <a:fillRect/>
          </a:stretch>
        </p:blipFill>
        <p:spPr>
          <a:xfrm>
            <a:off x="7559850" y="985825"/>
            <a:ext cx="4481325" cy="1772200"/>
          </a:xfrm>
          <a:prstGeom prst="rect">
            <a:avLst/>
          </a:prstGeom>
          <a:noFill/>
          <a:ln>
            <a:noFill/>
          </a:ln>
        </p:spPr>
      </p:pic>
      <p:pic>
        <p:nvPicPr>
          <p:cNvPr id="545" name="Google Shape;545;g5d851145c9_0_346"/>
          <p:cNvPicPr preferRelativeResize="0"/>
          <p:nvPr/>
        </p:nvPicPr>
        <p:blipFill>
          <a:blip r:embed="rId8">
            <a:alphaModFix/>
          </a:blip>
          <a:stretch>
            <a:fillRect/>
          </a:stretch>
        </p:blipFill>
        <p:spPr>
          <a:xfrm>
            <a:off x="7300975" y="3263700"/>
            <a:ext cx="4876125" cy="2897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g5d7ef05067_0_100"/>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3" name="Google Shape;123;g5d7ef05067_0_100"/>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4" name="Google Shape;124;g5d7ef05067_0_100"/>
          <p:cNvSpPr txBox="1"/>
          <p:nvPr/>
        </p:nvSpPr>
        <p:spPr>
          <a:xfrm>
            <a:off x="368312" y="2128112"/>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INTRODUCTION</a:t>
            </a:r>
            <a:r>
              <a:rPr lang="en-US" sz="3600" b="1" i="0" u="none">
                <a:solidFill>
                  <a:srgbClr val="000000"/>
                </a:solidFill>
                <a:latin typeface="Pacifico"/>
                <a:ea typeface="Pacifico"/>
                <a:cs typeface="Pacifico"/>
                <a:sym typeface="Pacifico"/>
              </a:rPr>
              <a:t> </a:t>
            </a:r>
            <a:endParaRPr sz="3600">
              <a:latin typeface="Pacifico"/>
              <a:ea typeface="Pacifico"/>
              <a:cs typeface="Pacifico"/>
              <a:sym typeface="Pacifico"/>
            </a:endParaRPr>
          </a:p>
        </p:txBody>
      </p:sp>
      <p:sp>
        <p:nvSpPr>
          <p:cNvPr id="125" name="Google Shape;125;g5d7ef05067_0_100"/>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6" name="Google Shape;126;g5d7ef05067_0_100"/>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127" name="Google Shape;127;g5d7ef05067_0_100"/>
          <p:cNvPicPr preferRelativeResize="0"/>
          <p:nvPr/>
        </p:nvPicPr>
        <p:blipFill>
          <a:blip r:embed="rId6">
            <a:alphaModFix/>
          </a:blip>
          <a:stretch>
            <a:fillRect/>
          </a:stretch>
        </p:blipFill>
        <p:spPr>
          <a:xfrm>
            <a:off x="3207250" y="3108712"/>
            <a:ext cx="5553075" cy="2219325"/>
          </a:xfrm>
          <a:prstGeom prst="rect">
            <a:avLst/>
          </a:prstGeom>
          <a:noFill/>
          <a:ln>
            <a:noFill/>
          </a:ln>
        </p:spPr>
      </p:pic>
      <p:pic>
        <p:nvPicPr>
          <p:cNvPr id="128" name="Google Shape;128;g5d7ef05067_0_100"/>
          <p:cNvPicPr preferRelativeResize="0"/>
          <p:nvPr/>
        </p:nvPicPr>
        <p:blipFill>
          <a:blip r:embed="rId7">
            <a:alphaModFix/>
          </a:blip>
          <a:stretch>
            <a:fillRect/>
          </a:stretch>
        </p:blipFill>
        <p:spPr>
          <a:xfrm>
            <a:off x="8718800" y="247650"/>
            <a:ext cx="3128450" cy="1880450"/>
          </a:xfrm>
          <a:prstGeom prst="rect">
            <a:avLst/>
          </a:prstGeom>
          <a:noFill/>
          <a:ln>
            <a:noFill/>
          </a:ln>
        </p:spPr>
      </p:pic>
      <p:pic>
        <p:nvPicPr>
          <p:cNvPr id="129" name="Google Shape;129;g5d7ef05067_0_100"/>
          <p:cNvPicPr preferRelativeResize="0"/>
          <p:nvPr/>
        </p:nvPicPr>
        <p:blipFill>
          <a:blip r:embed="rId8">
            <a:alphaModFix/>
          </a:blip>
          <a:stretch>
            <a:fillRect/>
          </a:stretch>
        </p:blipFill>
        <p:spPr>
          <a:xfrm>
            <a:off x="368300" y="66425"/>
            <a:ext cx="2800350" cy="2061675"/>
          </a:xfrm>
          <a:prstGeom prst="rect">
            <a:avLst/>
          </a:prstGeom>
          <a:noFill/>
          <a:ln>
            <a:noFill/>
          </a:ln>
        </p:spPr>
      </p:pic>
      <p:pic>
        <p:nvPicPr>
          <p:cNvPr id="130" name="Google Shape;130;g5d7ef05067_0_100"/>
          <p:cNvPicPr preferRelativeResize="0"/>
          <p:nvPr/>
        </p:nvPicPr>
        <p:blipFill>
          <a:blip r:embed="rId9">
            <a:alphaModFix/>
          </a:blip>
          <a:stretch>
            <a:fillRect/>
          </a:stretch>
        </p:blipFill>
        <p:spPr>
          <a:xfrm>
            <a:off x="8912725" y="2966312"/>
            <a:ext cx="3128450" cy="31056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22"/>
        <p:cNvGrpSpPr/>
        <p:nvPr/>
      </p:nvGrpSpPr>
      <p:grpSpPr>
        <a:xfrm>
          <a:off x="0" y="0"/>
          <a:ext cx="0" cy="0"/>
          <a:chOff x="0" y="0"/>
          <a:chExt cx="0" cy="0"/>
        </a:xfrm>
      </p:grpSpPr>
      <p:pic>
        <p:nvPicPr>
          <p:cNvPr id="623" name="Google Shape;623;g5d7ef05067_0_23"/>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624" name="Google Shape;624;g5d7ef05067_0_23"/>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625" name="Google Shape;625;g5d7ef05067_0_23"/>
          <p:cNvSpPr txBox="1"/>
          <p:nvPr/>
        </p:nvSpPr>
        <p:spPr>
          <a:xfrm>
            <a:off x="112712" y="1476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a:latin typeface="Calibri"/>
                <a:ea typeface="Calibri"/>
                <a:cs typeface="Calibri"/>
                <a:sym typeface="Calibri"/>
              </a:rPr>
              <a:t>Les Types de Contrats ?: Plan  / Valeur</a:t>
            </a:r>
            <a:endParaRPr/>
          </a:p>
        </p:txBody>
      </p:sp>
      <p:sp>
        <p:nvSpPr>
          <p:cNvPr id="626" name="Google Shape;626;g5d7ef05067_0_23"/>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627" name="Google Shape;627;g5d7ef05067_0_23"/>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628" name="Google Shape;628;g5d7ef05067_0_23"/>
          <p:cNvPicPr preferRelativeResize="0"/>
          <p:nvPr/>
        </p:nvPicPr>
        <p:blipFill rotWithShape="1">
          <a:blip r:embed="rId6">
            <a:alphaModFix/>
          </a:blip>
          <a:srcRect/>
          <a:stretch/>
        </p:blipFill>
        <p:spPr>
          <a:xfrm>
            <a:off x="971175" y="908050"/>
            <a:ext cx="9877799" cy="4543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3"/>
        <p:cNvGrpSpPr/>
        <p:nvPr/>
      </p:nvGrpSpPr>
      <p:grpSpPr>
        <a:xfrm>
          <a:off x="0" y="0"/>
          <a:ext cx="0" cy="0"/>
          <a:chOff x="0" y="0"/>
          <a:chExt cx="0" cy="0"/>
        </a:xfrm>
      </p:grpSpPr>
      <p:pic>
        <p:nvPicPr>
          <p:cNvPr id="634" name="Google Shape;634;p8"/>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635" name="Google Shape;635;p8"/>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636" name="Google Shape;636;p8"/>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a:latin typeface="Calibri"/>
                <a:ea typeface="Calibri"/>
                <a:cs typeface="Calibri"/>
                <a:sym typeface="Calibri"/>
              </a:rPr>
              <a:t>Les Types de Contrats : Features ?/ Time-Quality ?</a:t>
            </a:r>
            <a:endParaRPr/>
          </a:p>
        </p:txBody>
      </p:sp>
      <p:sp>
        <p:nvSpPr>
          <p:cNvPr id="637" name="Google Shape;637;p8"/>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638" name="Google Shape;638;p8"/>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639" name="Google Shape;639;p8"/>
          <p:cNvPicPr preferRelativeResize="0"/>
          <p:nvPr/>
        </p:nvPicPr>
        <p:blipFill>
          <a:blip r:embed="rId6">
            <a:alphaModFix/>
          </a:blip>
          <a:stretch>
            <a:fillRect/>
          </a:stretch>
        </p:blipFill>
        <p:spPr>
          <a:xfrm>
            <a:off x="929200" y="985825"/>
            <a:ext cx="10708124" cy="496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7"/>
        <p:cNvGrpSpPr/>
        <p:nvPr/>
      </p:nvGrpSpPr>
      <p:grpSpPr>
        <a:xfrm>
          <a:off x="0" y="0"/>
          <a:ext cx="0" cy="0"/>
          <a:chOff x="0" y="0"/>
          <a:chExt cx="0" cy="0"/>
        </a:xfrm>
      </p:grpSpPr>
      <p:pic>
        <p:nvPicPr>
          <p:cNvPr id="658" name="Google Shape;658;g5d7ef05067_0_74"/>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659" name="Google Shape;659;g5d7ef05067_0_74"/>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660" name="Google Shape;660;g5d7ef05067_0_74"/>
          <p:cNvSpPr txBox="1"/>
          <p:nvPr/>
        </p:nvSpPr>
        <p:spPr>
          <a:xfrm>
            <a:off x="100012" y="1476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a:latin typeface="Calibri"/>
                <a:ea typeface="Calibri"/>
                <a:cs typeface="Calibri"/>
                <a:sym typeface="Calibri"/>
              </a:rPr>
              <a:t>AGILE = Waterfall +  Waterfall + Waterfall + Waterfall !!!</a:t>
            </a:r>
            <a:endParaRPr/>
          </a:p>
        </p:txBody>
      </p:sp>
      <p:sp>
        <p:nvSpPr>
          <p:cNvPr id="661" name="Google Shape;661;g5d7ef05067_0_74"/>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662" name="Google Shape;662;g5d7ef05067_0_74"/>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663" name="Google Shape;663;g5d7ef05067_0_74"/>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664" name="Google Shape;664;g5d7ef05067_0_74"/>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665" name="Google Shape;665;g5d7ef05067_0_74"/>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666" name="Google Shape;666;g5d7ef05067_0_74"/>
          <p:cNvPicPr preferRelativeResize="0"/>
          <p:nvPr/>
        </p:nvPicPr>
        <p:blipFill>
          <a:blip r:embed="rId7">
            <a:alphaModFix/>
          </a:blip>
          <a:stretch>
            <a:fillRect/>
          </a:stretch>
        </p:blipFill>
        <p:spPr>
          <a:xfrm>
            <a:off x="3049013" y="873037"/>
            <a:ext cx="5954386" cy="52388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0"/>
        <p:cNvGrpSpPr/>
        <p:nvPr/>
      </p:nvGrpSpPr>
      <p:grpSpPr>
        <a:xfrm>
          <a:off x="0" y="0"/>
          <a:ext cx="0" cy="0"/>
          <a:chOff x="0" y="0"/>
          <a:chExt cx="0" cy="0"/>
        </a:xfrm>
      </p:grpSpPr>
      <p:pic>
        <p:nvPicPr>
          <p:cNvPr id="671" name="Google Shape;671;p10"/>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672" name="Google Shape;672;p10"/>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673" name="Google Shape;673;p10"/>
          <p:cNvSpPr txBox="1"/>
          <p:nvPr/>
        </p:nvSpPr>
        <p:spPr>
          <a:xfrm>
            <a:off x="100012" y="1476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93000"/>
              </a:lnSpc>
              <a:spcBef>
                <a:spcPts val="0"/>
              </a:spcBef>
              <a:spcAft>
                <a:spcPts val="0"/>
              </a:spcAft>
              <a:buClr>
                <a:srgbClr val="000000"/>
              </a:buClr>
              <a:buSzPts val="1800"/>
              <a:buFont typeface="Calibri"/>
              <a:buNone/>
            </a:pPr>
            <a:r>
              <a:rPr lang="en-US" sz="1800" b="1">
                <a:latin typeface="Calibri"/>
                <a:ea typeface="Calibri"/>
                <a:cs typeface="Calibri"/>
                <a:sym typeface="Calibri"/>
              </a:rPr>
              <a:t>Les Risques  en Agile vs  Waterfall ?</a:t>
            </a:r>
            <a:endParaRPr/>
          </a:p>
        </p:txBody>
      </p:sp>
      <p:sp>
        <p:nvSpPr>
          <p:cNvPr id="674" name="Google Shape;674;p10"/>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675" name="Google Shape;675;p10"/>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676" name="Google Shape;676;p10"/>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677" name="Google Shape;677;p10"/>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678" name="Google Shape;678;p10"/>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679" name="Google Shape;679;p10"/>
          <p:cNvPicPr preferRelativeResize="0"/>
          <p:nvPr/>
        </p:nvPicPr>
        <p:blipFill>
          <a:blip r:embed="rId7">
            <a:alphaModFix/>
          </a:blip>
          <a:stretch>
            <a:fillRect/>
          </a:stretch>
        </p:blipFill>
        <p:spPr>
          <a:xfrm>
            <a:off x="1110275" y="873037"/>
            <a:ext cx="10594562" cy="508008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7"/>
        <p:cNvGrpSpPr/>
        <p:nvPr/>
      </p:nvGrpSpPr>
      <p:grpSpPr>
        <a:xfrm>
          <a:off x="0" y="0"/>
          <a:ext cx="0" cy="0"/>
          <a:chOff x="0" y="0"/>
          <a:chExt cx="0" cy="0"/>
        </a:xfrm>
      </p:grpSpPr>
      <p:pic>
        <p:nvPicPr>
          <p:cNvPr id="698" name="Google Shape;698;g5d7ef05067_0_59"/>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699" name="Google Shape;699;g5d7ef05067_0_59"/>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700" name="Google Shape;700;g5d7ef05067_0_59"/>
          <p:cNvSpPr txBox="1"/>
          <p:nvPr/>
        </p:nvSpPr>
        <p:spPr>
          <a:xfrm>
            <a:off x="100012" y="1476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93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  </a:t>
            </a:r>
            <a:r>
              <a:rPr lang="en-US" sz="1350">
                <a:solidFill>
                  <a:srgbClr val="282828"/>
                </a:solidFill>
                <a:highlight>
                  <a:srgbClr val="FFFFFF"/>
                </a:highlight>
              </a:rPr>
              <a:t>Agile projects being roughly</a:t>
            </a:r>
            <a:r>
              <a:rPr lang="en-US" sz="1350" b="1">
                <a:solidFill>
                  <a:srgbClr val="38761D"/>
                </a:solidFill>
                <a:highlight>
                  <a:srgbClr val="FFFFFF"/>
                </a:highlight>
              </a:rPr>
              <a:t> 2X more likely to succeed</a:t>
            </a:r>
            <a:r>
              <a:rPr lang="en-US" sz="1350">
                <a:solidFill>
                  <a:srgbClr val="282828"/>
                </a:solidFill>
                <a:highlight>
                  <a:srgbClr val="FFFFFF"/>
                </a:highlight>
              </a:rPr>
              <a:t>, and 1/3 less likely to fail.</a:t>
            </a:r>
            <a:endParaRPr/>
          </a:p>
        </p:txBody>
      </p:sp>
      <p:sp>
        <p:nvSpPr>
          <p:cNvPr id="701" name="Google Shape;701;g5d7ef05067_0_59"/>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702" name="Google Shape;702;g5d7ef05067_0_59"/>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703" name="Google Shape;703;g5d7ef05067_0_59"/>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704" name="Google Shape;704;g5d7ef05067_0_59"/>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705" name="Google Shape;705;g5d7ef05067_0_59"/>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706" name="Google Shape;706;g5d7ef05067_0_59"/>
          <p:cNvPicPr preferRelativeResize="0"/>
          <p:nvPr/>
        </p:nvPicPr>
        <p:blipFill>
          <a:blip r:embed="rId7">
            <a:alphaModFix/>
          </a:blip>
          <a:stretch>
            <a:fillRect/>
          </a:stretch>
        </p:blipFill>
        <p:spPr>
          <a:xfrm>
            <a:off x="1660175" y="873037"/>
            <a:ext cx="8873216" cy="5199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3"/>
        <p:cNvGrpSpPr/>
        <p:nvPr/>
      </p:nvGrpSpPr>
      <p:grpSpPr>
        <a:xfrm>
          <a:off x="0" y="0"/>
          <a:ext cx="0" cy="0"/>
          <a:chOff x="0" y="0"/>
          <a:chExt cx="0" cy="0"/>
        </a:xfrm>
      </p:grpSpPr>
      <p:pic>
        <p:nvPicPr>
          <p:cNvPr id="734" name="Google Shape;734;g5d851145c9_0_293"/>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735" name="Google Shape;735;g5d851145c9_0_293"/>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736" name="Google Shape;736;g5d851145c9_0_293"/>
          <p:cNvSpPr txBox="1"/>
          <p:nvPr/>
        </p:nvSpPr>
        <p:spPr>
          <a:xfrm>
            <a:off x="303587" y="83368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3600" b="1" i="0" u="none">
                <a:solidFill>
                  <a:srgbClr val="000000"/>
                </a:solidFill>
                <a:latin typeface="Pacifico"/>
                <a:ea typeface="Pacifico"/>
                <a:cs typeface="Pacifico"/>
                <a:sym typeface="Pacifico"/>
              </a:rPr>
              <a:t>Les Méthodes Agiles </a:t>
            </a:r>
            <a:endParaRPr sz="3600">
              <a:latin typeface="Pacifico"/>
              <a:ea typeface="Pacifico"/>
              <a:cs typeface="Pacifico"/>
              <a:sym typeface="Pacifico"/>
            </a:endParaRPr>
          </a:p>
        </p:txBody>
      </p:sp>
      <p:sp>
        <p:nvSpPr>
          <p:cNvPr id="737" name="Google Shape;737;g5d851145c9_0_293"/>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738" name="Google Shape;738;g5d851145c9_0_293"/>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739" name="Google Shape;739;g5d851145c9_0_293"/>
          <p:cNvPicPr preferRelativeResize="0"/>
          <p:nvPr/>
        </p:nvPicPr>
        <p:blipFill>
          <a:blip r:embed="rId6">
            <a:alphaModFix/>
          </a:blip>
          <a:stretch>
            <a:fillRect/>
          </a:stretch>
        </p:blipFill>
        <p:spPr>
          <a:xfrm>
            <a:off x="3130100" y="1837000"/>
            <a:ext cx="5931800" cy="3572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744" name="Google Shape;744;g5d7ef05067_0_88"/>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745" name="Google Shape;745;g5d7ef05067_0_88"/>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746" name="Google Shape;746;g5d7ef05067_0_88"/>
          <p:cNvSpPr txBox="1"/>
          <p:nvPr/>
        </p:nvSpPr>
        <p:spPr>
          <a:xfrm>
            <a:off x="112712" y="1476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INTRODUCTION :      </a:t>
            </a:r>
            <a:r>
              <a:rPr lang="en-US" sz="1800" b="1" i="0" u="none">
                <a:solidFill>
                  <a:srgbClr val="FF0000"/>
                </a:solidFill>
                <a:latin typeface="Calibri"/>
                <a:ea typeface="Calibri"/>
                <a:cs typeface="Calibri"/>
                <a:sym typeface="Calibri"/>
              </a:rPr>
              <a:t>Les Méthodes</a:t>
            </a:r>
            <a:r>
              <a:rPr lang="en-US" sz="1800" b="1" i="0" u="none">
                <a:solidFill>
                  <a:srgbClr val="FF0000"/>
                </a:solidFill>
                <a:highlight>
                  <a:srgbClr val="274E13"/>
                </a:highlight>
                <a:latin typeface="Calibri"/>
                <a:ea typeface="Calibri"/>
                <a:cs typeface="Calibri"/>
                <a:sym typeface="Calibri"/>
              </a:rPr>
              <a:t> </a:t>
            </a:r>
            <a:r>
              <a:rPr lang="en-US" sz="1800" b="1" i="0" u="none">
                <a:solidFill>
                  <a:srgbClr val="FFCC66"/>
                </a:solidFill>
                <a:highlight>
                  <a:srgbClr val="274E13"/>
                </a:highlight>
                <a:latin typeface="Calibri"/>
                <a:ea typeface="Calibri"/>
                <a:cs typeface="Calibri"/>
                <a:sym typeface="Calibri"/>
              </a:rPr>
              <a:t>Agiles </a:t>
            </a:r>
            <a:r>
              <a:rPr lang="en-US" sz="1800" b="1" i="0" u="none">
                <a:solidFill>
                  <a:srgbClr val="FF0000"/>
                </a:solidFill>
                <a:highlight>
                  <a:srgbClr val="274E13"/>
                </a:highlight>
                <a:latin typeface="Calibri"/>
                <a:ea typeface="Calibri"/>
                <a:cs typeface="Calibri"/>
                <a:sym typeface="Calibri"/>
              </a:rPr>
              <a:t>!</a:t>
            </a:r>
            <a:endParaRPr>
              <a:highlight>
                <a:srgbClr val="274E13"/>
              </a:highlight>
            </a:endParaRPr>
          </a:p>
          <a:p>
            <a:pPr marL="0" marR="0" lvl="0" indent="0" algn="l" rtl="0">
              <a:lnSpc>
                <a:spcPct val="100000"/>
              </a:lnSpc>
              <a:spcBef>
                <a:spcPts val="0"/>
              </a:spcBef>
              <a:spcAft>
                <a:spcPts val="0"/>
              </a:spcAft>
              <a:buNone/>
            </a:pPr>
            <a:endParaRPr sz="1800" b="1" i="0" u="none">
              <a:solidFill>
                <a:srgbClr val="FF0000"/>
              </a:solidFill>
              <a:highlight>
                <a:srgbClr val="274E13"/>
              </a:highlight>
              <a:latin typeface="Calibri"/>
              <a:ea typeface="Calibri"/>
              <a:cs typeface="Calibri"/>
              <a:sym typeface="Calibri"/>
            </a:endParaRPr>
          </a:p>
        </p:txBody>
      </p:sp>
      <p:sp>
        <p:nvSpPr>
          <p:cNvPr id="747" name="Google Shape;747;g5d7ef05067_0_88"/>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																			SOULEYMANE     SANOGO</a:t>
            </a:r>
            <a:endParaRPr/>
          </a:p>
        </p:txBody>
      </p:sp>
      <p:pic>
        <p:nvPicPr>
          <p:cNvPr id="748" name="Google Shape;748;g5d7ef05067_0_88"/>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749" name="Google Shape;749;g5d7ef05067_0_88"/>
          <p:cNvSpPr txBox="1"/>
          <p:nvPr/>
        </p:nvSpPr>
        <p:spPr>
          <a:xfrm>
            <a:off x="3048000" y="3105150"/>
            <a:ext cx="6096000" cy="64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sp>
        <p:nvSpPr>
          <p:cNvPr id="750" name="Google Shape;750;g5d7ef05067_0_88"/>
          <p:cNvSpPr txBox="1"/>
          <p:nvPr/>
        </p:nvSpPr>
        <p:spPr>
          <a:xfrm>
            <a:off x="768350" y="1125537"/>
            <a:ext cx="5040300" cy="50133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2800"/>
              <a:buFont typeface="Calibri"/>
              <a:buNone/>
            </a:pPr>
            <a:r>
              <a:rPr lang="en-US" sz="2800" b="1" i="0" u="none">
                <a:solidFill>
                  <a:srgbClr val="000000"/>
                </a:solidFill>
                <a:latin typeface="Calibri"/>
                <a:ea typeface="Calibri"/>
                <a:cs typeface="Calibri"/>
                <a:sym typeface="Calibri"/>
              </a:rPr>
              <a:t>CONCLUSION  !!! :</a:t>
            </a:r>
            <a:endParaRPr/>
          </a:p>
          <a:p>
            <a:pPr marL="0" marR="0" lvl="0" indent="0" algn="l" rtl="0">
              <a:lnSpc>
                <a:spcPct val="100000"/>
              </a:lnSpc>
              <a:spcBef>
                <a:spcPts val="0"/>
              </a:spcBef>
              <a:spcAft>
                <a:spcPts val="0"/>
              </a:spcAft>
              <a:buClr>
                <a:schemeClr val="lt1"/>
              </a:buClr>
              <a:buSzPts val="2800"/>
              <a:buFont typeface="Arial"/>
              <a:buNone/>
            </a:pPr>
            <a:endParaRPr sz="2800" b="0" i="0" u="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Calibri"/>
              <a:buNone/>
            </a:pPr>
            <a:r>
              <a:rPr lang="en-US" sz="2800" b="0" i="0" u="none">
                <a:solidFill>
                  <a:srgbClr val="000000"/>
                </a:solidFill>
                <a:latin typeface="Calibri"/>
                <a:ea typeface="Calibri"/>
                <a:cs typeface="Calibri"/>
                <a:sym typeface="Calibri"/>
              </a:rPr>
              <a:t>L’agilité c’est avant tout  un </a:t>
            </a:r>
            <a:r>
              <a:rPr lang="en-US" sz="2800" b="1" i="0" u="none">
                <a:solidFill>
                  <a:srgbClr val="000000"/>
                </a:solidFill>
                <a:latin typeface="Calibri"/>
                <a:ea typeface="Calibri"/>
                <a:cs typeface="Calibri"/>
                <a:sym typeface="Calibri"/>
              </a:rPr>
              <a:t>Etat d’esprit   §</a:t>
            </a:r>
            <a:r>
              <a:rPr lang="en-US" sz="2800" b="0" i="0" u="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Clr>
                <a:schemeClr val="lt1"/>
              </a:buClr>
              <a:buSzPts val="2800"/>
              <a:buFont typeface="Arial"/>
              <a:buNone/>
            </a:pPr>
            <a:endParaRPr sz="2800" b="0" i="0" u="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US" sz="2000" b="0" i="0" u="none">
                <a:solidFill>
                  <a:srgbClr val="000000"/>
                </a:solidFill>
                <a:latin typeface="Calibri"/>
                <a:ea typeface="Calibri"/>
                <a:cs typeface="Calibri"/>
                <a:sym typeface="Calibri"/>
              </a:rPr>
              <a:t>L’agilité, c’est  des </a:t>
            </a:r>
            <a:r>
              <a:rPr lang="en-US" sz="2000" b="1" i="0" u="none">
                <a:solidFill>
                  <a:srgbClr val="000000"/>
                </a:solidFill>
                <a:latin typeface="Calibri"/>
                <a:ea typeface="Calibri"/>
                <a:cs typeface="Calibri"/>
                <a:sym typeface="Calibri"/>
              </a:rPr>
              <a:t>Valeurs</a:t>
            </a:r>
            <a:r>
              <a:rPr lang="en-US" sz="2000" b="0" i="0" u="none">
                <a:solidFill>
                  <a:srgbClr val="000000"/>
                </a:solidFill>
                <a:latin typeface="Calibri"/>
                <a:ea typeface="Calibri"/>
                <a:cs typeface="Calibri"/>
                <a:sym typeface="Calibri"/>
              </a:rPr>
              <a:t> (4) et des </a:t>
            </a:r>
            <a:r>
              <a:rPr lang="en-US" sz="2000" b="1" i="0" u="none">
                <a:solidFill>
                  <a:srgbClr val="000000"/>
                </a:solidFill>
                <a:latin typeface="Calibri"/>
                <a:ea typeface="Calibri"/>
                <a:cs typeface="Calibri"/>
                <a:sym typeface="Calibri"/>
              </a:rPr>
              <a:t>PRINCIPES</a:t>
            </a:r>
            <a:r>
              <a:rPr lang="en-US" sz="2000" b="0" i="0" u="none">
                <a:solidFill>
                  <a:srgbClr val="000000"/>
                </a:solidFill>
                <a:latin typeface="Calibri"/>
                <a:ea typeface="Calibri"/>
                <a:cs typeface="Calibri"/>
                <a:sym typeface="Calibri"/>
              </a:rPr>
              <a:t> (12) et des pratiques</a:t>
            </a:r>
            <a:endParaRPr/>
          </a:p>
          <a:p>
            <a:pPr marL="0" marR="0" lvl="0" indent="0" algn="l" rtl="0">
              <a:lnSpc>
                <a:spcPct val="100000"/>
              </a:lnSpc>
              <a:spcBef>
                <a:spcPts val="0"/>
              </a:spcBef>
              <a:spcAft>
                <a:spcPts val="0"/>
              </a:spcAft>
              <a:buClr>
                <a:srgbClr val="000000"/>
              </a:buClr>
              <a:buSzPts val="2000"/>
              <a:buFont typeface="Calibri"/>
              <a:buNone/>
            </a:pPr>
            <a:r>
              <a:rPr lang="en-US" sz="2000" b="0" i="0" u="none">
                <a:solidFill>
                  <a:srgbClr val="000000"/>
                </a:solidFill>
                <a:latin typeface="Calibri"/>
                <a:ea typeface="Calibri"/>
                <a:cs typeface="Calibri"/>
                <a:sym typeface="Calibri"/>
              </a:rPr>
              <a:t>SCRUM,KANBAN,XP,LEAN </a:t>
            </a:r>
            <a:endParaRPr/>
          </a:p>
          <a:p>
            <a:pPr marL="0" marR="0" lvl="0" indent="0" algn="l" rtl="0">
              <a:lnSpc>
                <a:spcPct val="100000"/>
              </a:lnSpc>
              <a:spcBef>
                <a:spcPts val="0"/>
              </a:spcBef>
              <a:spcAft>
                <a:spcPts val="0"/>
              </a:spcAft>
              <a:buClr>
                <a:schemeClr val="lt1"/>
              </a:buClr>
              <a:buSzPts val="2000"/>
              <a:buFont typeface="Arial"/>
              <a:buNone/>
            </a:pPr>
            <a:endParaRPr sz="2000" b="0" i="0" u="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Calibri"/>
              <a:buNone/>
            </a:pPr>
            <a:r>
              <a:rPr lang="en-US" sz="2000" b="0" i="0" u="none">
                <a:solidFill>
                  <a:srgbClr val="000000"/>
                </a:solidFill>
                <a:latin typeface="Calibri"/>
                <a:ea typeface="Calibri"/>
                <a:cs typeface="Calibri"/>
                <a:sym typeface="Calibri"/>
              </a:rPr>
              <a:t>* Valeur vs Précepte vs Principes</a:t>
            </a:r>
            <a:endParaRPr/>
          </a:p>
          <a:p>
            <a:pPr marL="0" marR="0" lvl="0" indent="0" algn="l" rtl="0">
              <a:lnSpc>
                <a:spcPct val="100000"/>
              </a:lnSpc>
              <a:spcBef>
                <a:spcPts val="0"/>
              </a:spcBef>
              <a:spcAft>
                <a:spcPts val="0"/>
              </a:spcAft>
              <a:buClr>
                <a:srgbClr val="000000"/>
              </a:buClr>
              <a:buSzPts val="2000"/>
              <a:buFont typeface="Calibri"/>
              <a:buNone/>
            </a:pPr>
            <a:r>
              <a:rPr lang="en-US" sz="2000" b="0" i="0" u="none">
                <a:solidFill>
                  <a:srgbClr val="000000"/>
                </a:solidFill>
                <a:latin typeface="Calibri"/>
                <a:ea typeface="Calibri"/>
                <a:cs typeface="Calibri"/>
                <a:sym typeface="Calibri"/>
              </a:rPr>
              <a:t>* Principes vs Pratiques</a:t>
            </a:r>
            <a:endParaRPr/>
          </a:p>
          <a:p>
            <a:pPr marL="0" marR="0" lvl="0" indent="0" algn="l" rtl="0">
              <a:lnSpc>
                <a:spcPct val="100000"/>
              </a:lnSpc>
              <a:spcBef>
                <a:spcPts val="0"/>
              </a:spcBef>
              <a:spcAft>
                <a:spcPts val="0"/>
              </a:spcAft>
              <a:buClr>
                <a:srgbClr val="000000"/>
              </a:buClr>
              <a:buSzPts val="2000"/>
              <a:buFont typeface="Calibri"/>
              <a:buNone/>
            </a:pPr>
            <a:r>
              <a:rPr lang="en-US" sz="2000" b="0" i="0" u="none">
                <a:solidFill>
                  <a:srgbClr val="000000"/>
                </a:solidFill>
                <a:latin typeface="Calibri"/>
                <a:ea typeface="Calibri"/>
                <a:cs typeface="Calibri"/>
                <a:sym typeface="Calibri"/>
              </a:rPr>
              <a:t>* Méthodes !</a:t>
            </a:r>
            <a:endParaRPr/>
          </a:p>
          <a:p>
            <a:pPr marL="0" marR="0" lvl="0" indent="0" algn="l" rtl="0">
              <a:lnSpc>
                <a:spcPct val="100000"/>
              </a:lnSpc>
              <a:spcBef>
                <a:spcPts val="0"/>
              </a:spcBef>
              <a:spcAft>
                <a:spcPts val="0"/>
              </a:spcAft>
              <a:buClr>
                <a:schemeClr val="lt1"/>
              </a:buClr>
              <a:buSzPts val="2000"/>
              <a:buFont typeface="Arial"/>
              <a:buNone/>
            </a:pPr>
            <a:endParaRPr sz="2000" b="0" i="0" u="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endParaRPr sz="2000" b="0" i="0" u="none">
              <a:solidFill>
                <a:srgbClr val="000000"/>
              </a:solidFill>
              <a:latin typeface="Calibri"/>
              <a:ea typeface="Calibri"/>
              <a:cs typeface="Calibri"/>
              <a:sym typeface="Calibri"/>
            </a:endParaRPr>
          </a:p>
        </p:txBody>
      </p:sp>
      <p:pic>
        <p:nvPicPr>
          <p:cNvPr id="751" name="Google Shape;751;g5d7ef05067_0_88"/>
          <p:cNvPicPr preferRelativeResize="0"/>
          <p:nvPr/>
        </p:nvPicPr>
        <p:blipFill rotWithShape="1">
          <a:blip r:embed="rId6">
            <a:alphaModFix/>
          </a:blip>
          <a:srcRect/>
          <a:stretch/>
        </p:blipFill>
        <p:spPr>
          <a:xfrm>
            <a:off x="5621337" y="1484312"/>
            <a:ext cx="6565900" cy="3057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5"/>
        <p:cNvGrpSpPr/>
        <p:nvPr/>
      </p:nvGrpSpPr>
      <p:grpSpPr>
        <a:xfrm>
          <a:off x="0" y="0"/>
          <a:ext cx="0" cy="0"/>
          <a:chOff x="0" y="0"/>
          <a:chExt cx="0" cy="0"/>
        </a:xfrm>
      </p:grpSpPr>
      <p:pic>
        <p:nvPicPr>
          <p:cNvPr id="756" name="Google Shape;756;g5d7ef05067_0_16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757" name="Google Shape;757;g5d7ef05067_0_16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758" name="Google Shape;758;g5d7ef05067_0_161"/>
          <p:cNvSpPr txBox="1"/>
          <p:nvPr/>
        </p:nvSpPr>
        <p:spPr>
          <a:xfrm>
            <a:off x="303587" y="83368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 Historique</a:t>
            </a:r>
            <a:endParaRPr sz="3600">
              <a:latin typeface="Pacifico"/>
              <a:ea typeface="Pacifico"/>
              <a:cs typeface="Pacifico"/>
              <a:sym typeface="Pacifico"/>
            </a:endParaRPr>
          </a:p>
        </p:txBody>
      </p:sp>
      <p:sp>
        <p:nvSpPr>
          <p:cNvPr id="759" name="Google Shape;759;g5d7ef05067_0_161"/>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760" name="Google Shape;760;g5d7ef05067_0_161"/>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761" name="Google Shape;761;g5d7ef05067_0_161"/>
          <p:cNvPicPr preferRelativeResize="0"/>
          <p:nvPr/>
        </p:nvPicPr>
        <p:blipFill>
          <a:blip r:embed="rId6">
            <a:alphaModFix/>
          </a:blip>
          <a:stretch>
            <a:fillRect/>
          </a:stretch>
        </p:blipFill>
        <p:spPr>
          <a:xfrm>
            <a:off x="152400" y="1671875"/>
            <a:ext cx="6837899" cy="4433650"/>
          </a:xfrm>
          <a:prstGeom prst="rect">
            <a:avLst/>
          </a:prstGeom>
          <a:noFill/>
          <a:ln>
            <a:noFill/>
          </a:ln>
        </p:spPr>
      </p:pic>
      <p:pic>
        <p:nvPicPr>
          <p:cNvPr id="762" name="Google Shape;762;g5d7ef05067_0_161"/>
          <p:cNvPicPr preferRelativeResize="0"/>
          <p:nvPr/>
        </p:nvPicPr>
        <p:blipFill>
          <a:blip r:embed="rId7">
            <a:alphaModFix/>
          </a:blip>
          <a:stretch>
            <a:fillRect/>
          </a:stretch>
        </p:blipFill>
        <p:spPr>
          <a:xfrm>
            <a:off x="7948200" y="1671875"/>
            <a:ext cx="4349075" cy="4219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6"/>
        <p:cNvGrpSpPr/>
        <p:nvPr/>
      </p:nvGrpSpPr>
      <p:grpSpPr>
        <a:xfrm>
          <a:off x="0" y="0"/>
          <a:ext cx="0" cy="0"/>
          <a:chOff x="0" y="0"/>
          <a:chExt cx="0" cy="0"/>
        </a:xfrm>
      </p:grpSpPr>
      <p:pic>
        <p:nvPicPr>
          <p:cNvPr id="767" name="Google Shape;767;g5d851145c9_0_15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768" name="Google Shape;768;g5d851145c9_0_15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769" name="Google Shape;769;g5d851145c9_0_157"/>
          <p:cNvSpPr txBox="1"/>
          <p:nvPr/>
        </p:nvSpPr>
        <p:spPr>
          <a:xfrm>
            <a:off x="303587" y="83368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 Agile/adaptive  Manifesto !: 2001 </a:t>
            </a:r>
            <a:endParaRPr sz="3600">
              <a:latin typeface="Pacifico"/>
              <a:ea typeface="Pacifico"/>
              <a:cs typeface="Pacifico"/>
              <a:sym typeface="Pacifico"/>
            </a:endParaRPr>
          </a:p>
        </p:txBody>
      </p:sp>
      <p:sp>
        <p:nvSpPr>
          <p:cNvPr id="770" name="Google Shape;770;g5d851145c9_0_157"/>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771" name="Google Shape;771;g5d851145c9_0_157"/>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772" name="Google Shape;772;g5d851145c9_0_157"/>
          <p:cNvPicPr preferRelativeResize="0"/>
          <p:nvPr/>
        </p:nvPicPr>
        <p:blipFill>
          <a:blip r:embed="rId6">
            <a:alphaModFix/>
          </a:blip>
          <a:stretch>
            <a:fillRect/>
          </a:stretch>
        </p:blipFill>
        <p:spPr>
          <a:xfrm>
            <a:off x="368300" y="1824275"/>
            <a:ext cx="6803224" cy="4281250"/>
          </a:xfrm>
          <a:prstGeom prst="rect">
            <a:avLst/>
          </a:prstGeom>
          <a:noFill/>
          <a:ln>
            <a:noFill/>
          </a:ln>
        </p:spPr>
      </p:pic>
      <p:pic>
        <p:nvPicPr>
          <p:cNvPr id="773" name="Google Shape;773;g5d851145c9_0_157"/>
          <p:cNvPicPr preferRelativeResize="0"/>
          <p:nvPr/>
        </p:nvPicPr>
        <p:blipFill>
          <a:blip r:embed="rId7">
            <a:alphaModFix/>
          </a:blip>
          <a:stretch>
            <a:fillRect/>
          </a:stretch>
        </p:blipFill>
        <p:spPr>
          <a:xfrm>
            <a:off x="7375699" y="1891962"/>
            <a:ext cx="4717250" cy="350249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77"/>
        <p:cNvGrpSpPr/>
        <p:nvPr/>
      </p:nvGrpSpPr>
      <p:grpSpPr>
        <a:xfrm>
          <a:off x="0" y="0"/>
          <a:ext cx="0" cy="0"/>
          <a:chOff x="0" y="0"/>
          <a:chExt cx="0" cy="0"/>
        </a:xfrm>
      </p:grpSpPr>
      <p:pic>
        <p:nvPicPr>
          <p:cNvPr id="778" name="Google Shape;778;g5d851145c9_0_179"/>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779" name="Google Shape;779;g5d851145c9_0_179"/>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780" name="Google Shape;780;g5d851145c9_0_179"/>
          <p:cNvSpPr txBox="1"/>
          <p:nvPr/>
        </p:nvSpPr>
        <p:spPr>
          <a:xfrm>
            <a:off x="303587" y="83368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Les 4 Valeurs : AGILE </a:t>
            </a:r>
            <a:endParaRPr sz="3600">
              <a:latin typeface="Pacifico"/>
              <a:ea typeface="Pacifico"/>
              <a:cs typeface="Pacifico"/>
              <a:sym typeface="Pacifico"/>
            </a:endParaRPr>
          </a:p>
        </p:txBody>
      </p:sp>
      <p:sp>
        <p:nvSpPr>
          <p:cNvPr id="781" name="Google Shape;781;g5d851145c9_0_179"/>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782" name="Google Shape;782;g5d851145c9_0_179"/>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783" name="Google Shape;783;g5d851145c9_0_179"/>
          <p:cNvPicPr preferRelativeResize="0"/>
          <p:nvPr/>
        </p:nvPicPr>
        <p:blipFill>
          <a:blip r:embed="rId6">
            <a:alphaModFix/>
          </a:blip>
          <a:stretch>
            <a:fillRect/>
          </a:stretch>
        </p:blipFill>
        <p:spPr>
          <a:xfrm>
            <a:off x="463050" y="1678900"/>
            <a:ext cx="8002925" cy="4267200"/>
          </a:xfrm>
          <a:prstGeom prst="rect">
            <a:avLst/>
          </a:prstGeom>
          <a:noFill/>
          <a:ln>
            <a:noFill/>
          </a:ln>
        </p:spPr>
      </p:pic>
      <p:pic>
        <p:nvPicPr>
          <p:cNvPr id="784" name="Google Shape;784;g5d851145c9_0_179"/>
          <p:cNvPicPr preferRelativeResize="0"/>
          <p:nvPr/>
        </p:nvPicPr>
        <p:blipFill>
          <a:blip r:embed="rId7">
            <a:alphaModFix/>
          </a:blip>
          <a:stretch>
            <a:fillRect/>
          </a:stretch>
        </p:blipFill>
        <p:spPr>
          <a:xfrm>
            <a:off x="8064675" y="1668752"/>
            <a:ext cx="3896250" cy="409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
        <p:cNvGrpSpPr/>
        <p:nvPr/>
      </p:nvGrpSpPr>
      <p:grpSpPr>
        <a:xfrm>
          <a:off x="0" y="0"/>
          <a:ext cx="0" cy="0"/>
          <a:chOff x="0" y="0"/>
          <a:chExt cx="0" cy="0"/>
        </a:xfrm>
      </p:grpSpPr>
      <p:pic>
        <p:nvPicPr>
          <p:cNvPr id="135" name="Google Shape;135;g5d851145c9_0_9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36" name="Google Shape;136;g5d851145c9_0_9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37" name="Google Shape;137;g5d851145c9_0_97"/>
          <p:cNvSpPr txBox="1"/>
          <p:nvPr/>
        </p:nvSpPr>
        <p:spPr>
          <a:xfrm>
            <a:off x="458937" y="2641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             Agile ?</a:t>
            </a:r>
            <a:endParaRPr sz="3600">
              <a:latin typeface="Pacifico"/>
              <a:ea typeface="Pacifico"/>
              <a:cs typeface="Pacifico"/>
              <a:sym typeface="Pacifico"/>
            </a:endParaRPr>
          </a:p>
        </p:txBody>
      </p:sp>
      <p:sp>
        <p:nvSpPr>
          <p:cNvPr id="138" name="Google Shape;138;g5d851145c9_0_97"/>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39" name="Google Shape;139;g5d851145c9_0_97"/>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140" name="Google Shape;140;g5d851145c9_0_97"/>
          <p:cNvPicPr preferRelativeResize="0"/>
          <p:nvPr/>
        </p:nvPicPr>
        <p:blipFill>
          <a:blip r:embed="rId6">
            <a:alphaModFix/>
          </a:blip>
          <a:stretch>
            <a:fillRect/>
          </a:stretch>
        </p:blipFill>
        <p:spPr>
          <a:xfrm>
            <a:off x="458925" y="1022962"/>
            <a:ext cx="5464951" cy="5009539"/>
          </a:xfrm>
          <a:prstGeom prst="rect">
            <a:avLst/>
          </a:prstGeom>
          <a:noFill/>
          <a:ln>
            <a:noFill/>
          </a:ln>
        </p:spPr>
      </p:pic>
      <p:pic>
        <p:nvPicPr>
          <p:cNvPr id="141" name="Google Shape;141;g5d851145c9_0_97"/>
          <p:cNvPicPr preferRelativeResize="0"/>
          <p:nvPr/>
        </p:nvPicPr>
        <p:blipFill>
          <a:blip r:embed="rId7">
            <a:alphaModFix/>
          </a:blip>
          <a:stretch>
            <a:fillRect/>
          </a:stretch>
        </p:blipFill>
        <p:spPr>
          <a:xfrm>
            <a:off x="6899700" y="1102325"/>
            <a:ext cx="5053500" cy="4711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9"/>
        <p:cNvGrpSpPr/>
        <p:nvPr/>
      </p:nvGrpSpPr>
      <p:grpSpPr>
        <a:xfrm>
          <a:off x="0" y="0"/>
          <a:ext cx="0" cy="0"/>
          <a:chOff x="0" y="0"/>
          <a:chExt cx="0" cy="0"/>
        </a:xfrm>
      </p:grpSpPr>
      <p:pic>
        <p:nvPicPr>
          <p:cNvPr id="800" name="Google Shape;800;p1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01" name="Google Shape;801;p1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02" name="Google Shape;802;p11"/>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Les Méthodes Agiles :  Valeurs – Principes - Pratiques </a:t>
            </a:r>
            <a:endParaRPr/>
          </a:p>
        </p:txBody>
      </p:sp>
      <p:sp>
        <p:nvSpPr>
          <p:cNvPr id="803" name="Google Shape;803;p11"/>
          <p:cNvSpPr txBox="1"/>
          <p:nvPr/>
        </p:nvSpPr>
        <p:spPr>
          <a:xfrm>
            <a:off x="503237" y="938212"/>
            <a:ext cx="11191875" cy="4678362"/>
          </a:xfrm>
          <a:prstGeom prst="rect">
            <a:avLst/>
          </a:prstGeom>
          <a:noFill/>
          <a:ln w="126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04" name="Google Shape;804;p11"/>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05" name="Google Shape;805;p11"/>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806" name="Google Shape;806;p11"/>
          <p:cNvSpPr txBox="1"/>
          <p:nvPr/>
        </p:nvSpPr>
        <p:spPr>
          <a:xfrm>
            <a:off x="720725" y="1014412"/>
            <a:ext cx="3095625" cy="4314825"/>
          </a:xfrm>
          <a:prstGeom prst="rect">
            <a:avLst/>
          </a:prstGeom>
          <a:noFill/>
          <a:ln>
            <a:noFill/>
          </a:ln>
        </p:spPr>
        <p:txBody>
          <a:bodyPr spcFirstLastPara="1" wrap="square" lIns="0" tIns="17625" rIns="0" bIns="0" anchor="t" anchorCtr="0">
            <a:noAutofit/>
          </a:bodyPr>
          <a:lstStyle/>
          <a:p>
            <a:pPr marL="425450" marR="0" lvl="0" indent="-320675" algn="l" rtl="0">
              <a:lnSpc>
                <a:spcPct val="93000"/>
              </a:lnSpc>
              <a:spcBef>
                <a:spcPts val="0"/>
              </a:spcBef>
              <a:spcAft>
                <a:spcPts val="0"/>
              </a:spcAft>
              <a:buClr>
                <a:srgbClr val="0E594D"/>
              </a:buClr>
              <a:buSzPts val="900"/>
              <a:buFont typeface="Noto Sans Symbols"/>
              <a:buChar char="●"/>
            </a:pPr>
            <a:r>
              <a:rPr lang="en-US" sz="2000" b="0" i="0" u="none">
                <a:solidFill>
                  <a:srgbClr val="000000"/>
                </a:solidFill>
                <a:latin typeface="Calibri"/>
                <a:ea typeface="Calibri"/>
                <a:cs typeface="Calibri"/>
                <a:sym typeface="Calibri"/>
              </a:rPr>
              <a:t>La méthode « Cycle en V » provient du secteur de l’industrie et s’est répandue aux projets informatiques dans les années 80. </a:t>
            </a:r>
            <a:endParaRPr/>
          </a:p>
          <a:p>
            <a:pPr marL="425450" marR="0" lvl="0" indent="-263525" algn="l" rtl="0">
              <a:lnSpc>
                <a:spcPct val="93000"/>
              </a:lnSpc>
              <a:spcBef>
                <a:spcPts val="1400"/>
              </a:spcBef>
              <a:spcAft>
                <a:spcPts val="0"/>
              </a:spcAft>
              <a:buClr>
                <a:srgbClr val="0E594D"/>
              </a:buClr>
              <a:buSzPts val="900"/>
              <a:buFont typeface="Noto Sans Symbols"/>
              <a:buNone/>
            </a:pPr>
            <a:endParaRPr sz="2000" b="0" i="0" u="none">
              <a:solidFill>
                <a:srgbClr val="000000"/>
              </a:solidFill>
              <a:latin typeface="Calibri"/>
              <a:ea typeface="Calibri"/>
              <a:cs typeface="Calibri"/>
              <a:sym typeface="Calibri"/>
            </a:endParaRPr>
          </a:p>
          <a:p>
            <a:pPr marL="425450" marR="0" lvl="0" indent="-320675" algn="l" rtl="0">
              <a:lnSpc>
                <a:spcPct val="93000"/>
              </a:lnSpc>
              <a:spcBef>
                <a:spcPts val="1400"/>
              </a:spcBef>
              <a:spcAft>
                <a:spcPts val="0"/>
              </a:spcAft>
              <a:buClr>
                <a:srgbClr val="0E594D"/>
              </a:buClr>
              <a:buSzPts val="900"/>
              <a:buFont typeface="Noto Sans Symbols"/>
              <a:buChar char="●"/>
            </a:pPr>
            <a:r>
              <a:rPr lang="en-US" sz="2000" b="0" i="0" u="none">
                <a:solidFill>
                  <a:srgbClr val="000000"/>
                </a:solidFill>
                <a:latin typeface="Calibri"/>
                <a:ea typeface="Calibri"/>
                <a:cs typeface="Calibri"/>
                <a:sym typeface="Calibri"/>
              </a:rPr>
              <a:t>Agile en 2000 d’une reflexion sur les bonnes pratiques de 1980 -2000 et faire une synthèse et des recommandations</a:t>
            </a:r>
            <a:endParaRPr/>
          </a:p>
          <a:p>
            <a:pPr marL="0" marR="0" lvl="0" indent="0" algn="l" rtl="0">
              <a:lnSpc>
                <a:spcPct val="100000"/>
              </a:lnSpc>
              <a:spcBef>
                <a:spcPts val="1400"/>
              </a:spcBef>
              <a:spcAft>
                <a:spcPts val="0"/>
              </a:spcAft>
              <a:buNone/>
            </a:pPr>
            <a:endParaRPr sz="2000" b="0" i="0" u="none">
              <a:solidFill>
                <a:srgbClr val="000000"/>
              </a:solidFill>
              <a:latin typeface="Calibri"/>
              <a:ea typeface="Calibri"/>
              <a:cs typeface="Calibri"/>
              <a:sym typeface="Calibri"/>
            </a:endParaRPr>
          </a:p>
        </p:txBody>
      </p:sp>
      <p:pic>
        <p:nvPicPr>
          <p:cNvPr id="807" name="Google Shape;807;p11"/>
          <p:cNvPicPr preferRelativeResize="0"/>
          <p:nvPr/>
        </p:nvPicPr>
        <p:blipFill rotWithShape="1">
          <a:blip r:embed="rId6">
            <a:alphaModFix/>
          </a:blip>
          <a:srcRect/>
          <a:stretch/>
        </p:blipFill>
        <p:spPr>
          <a:xfrm>
            <a:off x="4297362" y="1125537"/>
            <a:ext cx="6286500" cy="4248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2"/>
        <p:cNvGrpSpPr/>
        <p:nvPr/>
      </p:nvGrpSpPr>
      <p:grpSpPr>
        <a:xfrm>
          <a:off x="0" y="0"/>
          <a:ext cx="0" cy="0"/>
          <a:chOff x="0" y="0"/>
          <a:chExt cx="0" cy="0"/>
        </a:xfrm>
      </p:grpSpPr>
      <p:pic>
        <p:nvPicPr>
          <p:cNvPr id="813" name="Google Shape;813;p1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14" name="Google Shape;814;p1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15" name="Google Shape;815;p12"/>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Les Méthodes Agiles :  </a:t>
            </a:r>
            <a:r>
              <a:rPr lang="en-US" sz="2800" b="1" i="0" u="none">
                <a:solidFill>
                  <a:srgbClr val="FF0000"/>
                </a:solidFill>
                <a:latin typeface="Calibri"/>
                <a:ea typeface="Calibri"/>
                <a:cs typeface="Calibri"/>
                <a:sym typeface="Calibri"/>
              </a:rPr>
              <a:t>Les 4 Valeurs à favoriser vs Imposer !</a:t>
            </a:r>
            <a:endParaRPr/>
          </a:p>
        </p:txBody>
      </p:sp>
      <p:sp>
        <p:nvSpPr>
          <p:cNvPr id="816" name="Google Shape;816;p1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17" name="Google Shape;817;p12"/>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818" name="Google Shape;818;p12"/>
          <p:cNvPicPr preferRelativeResize="0"/>
          <p:nvPr/>
        </p:nvPicPr>
        <p:blipFill rotWithShape="1">
          <a:blip r:embed="rId6">
            <a:alphaModFix/>
          </a:blip>
          <a:srcRect/>
          <a:stretch/>
        </p:blipFill>
        <p:spPr>
          <a:xfrm>
            <a:off x="1271587" y="1052512"/>
            <a:ext cx="9793287" cy="4991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pic>
        <p:nvPicPr>
          <p:cNvPr id="824" name="Google Shape;824;p13"/>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25" name="Google Shape;825;p13"/>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26" name="Google Shape;826;p13"/>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Les Méthodes Agiles : Les Valeurs </a:t>
            </a:r>
            <a:r>
              <a:rPr lang="en-US" sz="1800" b="1">
                <a:latin typeface="Calibri"/>
                <a:ea typeface="Calibri"/>
                <a:cs typeface="Calibri"/>
                <a:sym typeface="Calibri"/>
              </a:rPr>
              <a:t>dans le Projet !</a:t>
            </a:r>
            <a:r>
              <a:rPr lang="en-US" sz="1800" b="1" i="0" u="none">
                <a:solidFill>
                  <a:srgbClr val="000000"/>
                </a:solidFill>
                <a:latin typeface="Calibri"/>
                <a:ea typeface="Calibri"/>
                <a:cs typeface="Calibri"/>
                <a:sym typeface="Calibri"/>
              </a:rPr>
              <a:t> </a:t>
            </a:r>
            <a:endParaRPr/>
          </a:p>
        </p:txBody>
      </p:sp>
      <p:sp>
        <p:nvSpPr>
          <p:cNvPr id="827" name="Google Shape;827;p13"/>
          <p:cNvSpPr txBox="1"/>
          <p:nvPr/>
        </p:nvSpPr>
        <p:spPr>
          <a:xfrm>
            <a:off x="503237" y="938212"/>
            <a:ext cx="11191875" cy="4678362"/>
          </a:xfrm>
          <a:prstGeom prst="rect">
            <a:avLst/>
          </a:prstGeom>
          <a:noFill/>
          <a:ln w="126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28" name="Google Shape;828;p13"/>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29" name="Google Shape;829;p13"/>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830" name="Google Shape;830;p13" descr="Image result for les valeurs agiles"/>
          <p:cNvPicPr preferRelativeResize="0"/>
          <p:nvPr/>
        </p:nvPicPr>
        <p:blipFill rotWithShape="1">
          <a:blip r:embed="rId6">
            <a:alphaModFix/>
          </a:blip>
          <a:srcRect/>
          <a:stretch/>
        </p:blipFill>
        <p:spPr>
          <a:xfrm>
            <a:off x="1939632" y="1184050"/>
            <a:ext cx="8312725" cy="3952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46"/>
        <p:cNvGrpSpPr/>
        <p:nvPr/>
      </p:nvGrpSpPr>
      <p:grpSpPr>
        <a:xfrm>
          <a:off x="0" y="0"/>
          <a:ext cx="0" cy="0"/>
          <a:chOff x="0" y="0"/>
          <a:chExt cx="0" cy="0"/>
        </a:xfrm>
      </p:grpSpPr>
      <p:pic>
        <p:nvPicPr>
          <p:cNvPr id="847" name="Google Shape;847;p14"/>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48" name="Google Shape;848;p14"/>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49" name="Google Shape;849;p14"/>
          <p:cNvSpPr txBox="1"/>
          <p:nvPr/>
        </p:nvSpPr>
        <p:spPr>
          <a:xfrm>
            <a:off x="112712" y="147637"/>
            <a:ext cx="11888787" cy="473075"/>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Les Méthodes Agiles :  12 principes</a:t>
            </a:r>
            <a:endParaRPr/>
          </a:p>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 </a:t>
            </a:r>
            <a:endParaRPr/>
          </a:p>
        </p:txBody>
      </p:sp>
      <p:sp>
        <p:nvSpPr>
          <p:cNvPr id="850" name="Google Shape;850;p14"/>
          <p:cNvSpPr txBox="1"/>
          <p:nvPr/>
        </p:nvSpPr>
        <p:spPr>
          <a:xfrm>
            <a:off x="479425" y="620712"/>
            <a:ext cx="11377612" cy="5545137"/>
          </a:xfrm>
          <a:prstGeom prst="rect">
            <a:avLst/>
          </a:prstGeom>
          <a:noFill/>
          <a:ln w="126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51" name="Google Shape;851;p14"/>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52" name="Google Shape;852;p14"/>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853" name="Google Shape;853;p14"/>
          <p:cNvPicPr preferRelativeResize="0"/>
          <p:nvPr/>
        </p:nvPicPr>
        <p:blipFill>
          <a:blip r:embed="rId6">
            <a:alphaModFix/>
          </a:blip>
          <a:stretch>
            <a:fillRect/>
          </a:stretch>
        </p:blipFill>
        <p:spPr>
          <a:xfrm>
            <a:off x="1514850" y="739525"/>
            <a:ext cx="9371699" cy="5238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57"/>
        <p:cNvGrpSpPr/>
        <p:nvPr/>
      </p:nvGrpSpPr>
      <p:grpSpPr>
        <a:xfrm>
          <a:off x="0" y="0"/>
          <a:ext cx="0" cy="0"/>
          <a:chOff x="0" y="0"/>
          <a:chExt cx="0" cy="0"/>
        </a:xfrm>
      </p:grpSpPr>
      <p:pic>
        <p:nvPicPr>
          <p:cNvPr id="858" name="Google Shape;858;g5d851145c9_0_190"/>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59" name="Google Shape;859;g5d851145c9_0_190"/>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60" name="Google Shape;860;g5d851145c9_0_190"/>
          <p:cNvSpPr txBox="1"/>
          <p:nvPr/>
        </p:nvSpPr>
        <p:spPr>
          <a:xfrm>
            <a:off x="112712" y="147637"/>
            <a:ext cx="11888700" cy="4731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Les Méthodes Agiles :  12 principes</a:t>
            </a:r>
            <a:endParaRPr/>
          </a:p>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 </a:t>
            </a:r>
            <a:endParaRPr/>
          </a:p>
        </p:txBody>
      </p:sp>
      <p:sp>
        <p:nvSpPr>
          <p:cNvPr id="861" name="Google Shape;861;g5d851145c9_0_190"/>
          <p:cNvSpPr txBox="1"/>
          <p:nvPr/>
        </p:nvSpPr>
        <p:spPr>
          <a:xfrm>
            <a:off x="479425" y="620712"/>
            <a:ext cx="11377500" cy="5545200"/>
          </a:xfrm>
          <a:prstGeom prst="rect">
            <a:avLst/>
          </a:prstGeom>
          <a:noFill/>
          <a:ln w="126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862" name="Google Shape;862;g5d851145c9_0_190"/>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63" name="Google Shape;863;g5d851145c9_0_190"/>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864" name="Google Shape;864;g5d851145c9_0_190"/>
          <p:cNvSpPr txBox="1"/>
          <p:nvPr/>
        </p:nvSpPr>
        <p:spPr>
          <a:xfrm>
            <a:off x="623887" y="692150"/>
            <a:ext cx="11280900" cy="5367300"/>
          </a:xfrm>
          <a:prstGeom prst="rect">
            <a:avLst/>
          </a:prstGeom>
          <a:noFill/>
          <a:ln>
            <a:noFill/>
          </a:ln>
        </p:spPr>
        <p:txBody>
          <a:bodyPr spcFirstLastPara="1" wrap="square" lIns="0" tIns="17625" rIns="0" bIns="0" anchor="t" anchorCtr="0">
            <a:noAutofit/>
          </a:bodyPr>
          <a:lstStyle/>
          <a:p>
            <a:pPr marL="447675" marR="0" lvl="0" indent="-342900" algn="l" rtl="0">
              <a:lnSpc>
                <a:spcPct val="92000"/>
              </a:lnSpc>
              <a:spcBef>
                <a:spcPts val="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Satisfaire le client est la priorité</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Accueillir les demandes de changement « à bras ouverts »</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Livrer le plus souvent possible des versions opérationnelles de l’application</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Assurer une coopération permanente entre Client et Equipe projet</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1" i="0" u="none">
                <a:solidFill>
                  <a:srgbClr val="000000"/>
                </a:solidFill>
                <a:latin typeface="Calibri"/>
                <a:ea typeface="Calibri"/>
                <a:cs typeface="Calibri"/>
                <a:sym typeface="Calibri"/>
              </a:rPr>
              <a:t>Construire des projets autour d’individus motivés</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Privilégier la conversation en face à face</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Mesurer l’avancement du projet en termes de fonctionnalités de l’application</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Faire avancer le projet à un rythme soutenable et constant</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Porter une attention continue à l’excellence technique et à la conception</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Favoriser la simplicité</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Responsabiliser les équipes: les meilleures architectures, spécifications et conceptions émergent d’équipes auto organisées.</a:t>
            </a:r>
            <a:endParaRPr/>
          </a:p>
          <a:p>
            <a:pPr marL="447675" marR="0" lvl="0" indent="-342900" algn="l" rtl="0">
              <a:lnSpc>
                <a:spcPct val="92000"/>
              </a:lnSpc>
              <a:spcBef>
                <a:spcPts val="1400"/>
              </a:spcBef>
              <a:spcAft>
                <a:spcPts val="0"/>
              </a:spcAft>
              <a:buClr>
                <a:srgbClr val="000000"/>
              </a:buClr>
              <a:buSzPts val="1800"/>
              <a:buFont typeface="Arial"/>
              <a:buChar char="•"/>
            </a:pPr>
            <a:r>
              <a:rPr lang="en-US" sz="1800" b="0" i="0" u="none">
                <a:solidFill>
                  <a:srgbClr val="000000"/>
                </a:solidFill>
                <a:latin typeface="Calibri"/>
                <a:ea typeface="Calibri"/>
                <a:cs typeface="Calibri"/>
                <a:sym typeface="Calibri"/>
              </a:rPr>
              <a:t>Ajuster, à intervalles réguliers, son comportement, ses processus pour être plus efficace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94"/>
        <p:cNvGrpSpPr/>
        <p:nvPr/>
      </p:nvGrpSpPr>
      <p:grpSpPr>
        <a:xfrm>
          <a:off x="0" y="0"/>
          <a:ext cx="0" cy="0"/>
          <a:chOff x="0" y="0"/>
          <a:chExt cx="0" cy="0"/>
        </a:xfrm>
      </p:grpSpPr>
      <p:pic>
        <p:nvPicPr>
          <p:cNvPr id="895" name="Google Shape;895;p1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96" name="Google Shape;896;p1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97" name="Google Shape;897;p17"/>
          <p:cNvSpPr txBox="1"/>
          <p:nvPr/>
        </p:nvSpPr>
        <p:spPr>
          <a:xfrm>
            <a:off x="100012" y="1476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Fail Fast Succed Faster :  Agile</a:t>
            </a:r>
            <a:endParaRPr/>
          </a:p>
        </p:txBody>
      </p:sp>
      <p:sp>
        <p:nvSpPr>
          <p:cNvPr id="898" name="Google Shape;898;p17"/>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899" name="Google Shape;899;p17"/>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900" name="Google Shape;900;p17"/>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01" name="Google Shape;901;p17"/>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902" name="Google Shape;902;p17"/>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903" name="Google Shape;903;p17"/>
          <p:cNvPicPr preferRelativeResize="0"/>
          <p:nvPr/>
        </p:nvPicPr>
        <p:blipFill rotWithShape="1">
          <a:blip r:embed="rId7">
            <a:alphaModFix/>
          </a:blip>
          <a:srcRect/>
          <a:stretch/>
        </p:blipFill>
        <p:spPr>
          <a:xfrm>
            <a:off x="9144000" y="1152525"/>
            <a:ext cx="2592387" cy="2232025"/>
          </a:xfrm>
          <a:prstGeom prst="rect">
            <a:avLst/>
          </a:prstGeom>
          <a:noFill/>
          <a:ln>
            <a:noFill/>
          </a:ln>
        </p:spPr>
      </p:pic>
      <p:pic>
        <p:nvPicPr>
          <p:cNvPr id="904" name="Google Shape;904;p17"/>
          <p:cNvPicPr preferRelativeResize="0"/>
          <p:nvPr/>
        </p:nvPicPr>
        <p:blipFill rotWithShape="1">
          <a:blip r:embed="rId8">
            <a:alphaModFix/>
          </a:blip>
          <a:srcRect/>
          <a:stretch/>
        </p:blipFill>
        <p:spPr>
          <a:xfrm>
            <a:off x="2063750" y="981075"/>
            <a:ext cx="6096000" cy="47577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9"/>
        <p:cNvGrpSpPr/>
        <p:nvPr/>
      </p:nvGrpSpPr>
      <p:grpSpPr>
        <a:xfrm>
          <a:off x="0" y="0"/>
          <a:ext cx="0" cy="0"/>
          <a:chOff x="0" y="0"/>
          <a:chExt cx="0" cy="0"/>
        </a:xfrm>
      </p:grpSpPr>
      <p:pic>
        <p:nvPicPr>
          <p:cNvPr id="910" name="Google Shape;910;p18"/>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911" name="Google Shape;911;p18"/>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912" name="Google Shape;912;p18"/>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 Les avantages du développement itératif</a:t>
            </a:r>
            <a:endParaRPr/>
          </a:p>
        </p:txBody>
      </p:sp>
      <p:sp>
        <p:nvSpPr>
          <p:cNvPr id="913" name="Google Shape;913;p18"/>
          <p:cNvSpPr txBox="1"/>
          <p:nvPr/>
        </p:nvSpPr>
        <p:spPr>
          <a:xfrm>
            <a:off x="503237" y="938212"/>
            <a:ext cx="11191875" cy="4678362"/>
          </a:xfrm>
          <a:prstGeom prst="rect">
            <a:avLst/>
          </a:prstGeom>
          <a:noFill/>
          <a:ln w="12600" cap="flat" cmpd="sng">
            <a:solidFill>
              <a:srgbClr val="8080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914" name="Google Shape;914;p18"/>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915" name="Google Shape;915;p18"/>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916" name="Google Shape;916;p18"/>
          <p:cNvSpPr txBox="1"/>
          <p:nvPr/>
        </p:nvSpPr>
        <p:spPr>
          <a:xfrm>
            <a:off x="503237" y="1157287"/>
            <a:ext cx="11191875" cy="4314825"/>
          </a:xfrm>
          <a:prstGeom prst="rect">
            <a:avLst/>
          </a:prstGeom>
          <a:noFill/>
          <a:ln>
            <a:noFill/>
          </a:ln>
        </p:spPr>
        <p:txBody>
          <a:bodyPr spcFirstLastPara="1" wrap="square" lIns="0" tIns="17625" rIns="0" bIns="0" anchor="t" anchorCtr="0">
            <a:noAutofit/>
          </a:bodyPr>
          <a:lstStyle/>
          <a:p>
            <a:pPr marL="430212" marR="0" lvl="0" indent="-319087" algn="l" rtl="0">
              <a:lnSpc>
                <a:spcPct val="93000"/>
              </a:lnSpc>
              <a:spcBef>
                <a:spcPts val="0"/>
              </a:spcBef>
              <a:spcAft>
                <a:spcPts val="0"/>
              </a:spcAft>
              <a:buClr>
                <a:schemeClr val="lt1"/>
              </a:buClr>
              <a:buSzPts val="2000"/>
              <a:buFont typeface="Arial"/>
              <a:buNone/>
            </a:pPr>
            <a:endParaRPr sz="2000" b="0" i="0" u="none">
              <a:solidFill>
                <a:srgbClr val="00B050"/>
              </a:solidFill>
              <a:latin typeface="Calibri"/>
              <a:ea typeface="Calibri"/>
              <a:cs typeface="Calibri"/>
              <a:sym typeface="Calibri"/>
            </a:endParaRPr>
          </a:p>
          <a:p>
            <a:pPr marL="430212" marR="0" lvl="0" indent="-319087" algn="l" rtl="0">
              <a:lnSpc>
                <a:spcPct val="92000"/>
              </a:lnSpc>
              <a:spcBef>
                <a:spcPts val="1400"/>
              </a:spcBef>
              <a:spcAft>
                <a:spcPts val="0"/>
              </a:spcAft>
              <a:buClr>
                <a:srgbClr val="000000"/>
              </a:buClr>
              <a:buSzPts val="990"/>
              <a:buFont typeface="Noto Sans Symbols"/>
              <a:buChar char="✔"/>
            </a:pPr>
            <a:r>
              <a:rPr lang="en-US" sz="2200" b="0" i="0" u="none">
                <a:solidFill>
                  <a:srgbClr val="00B050"/>
                </a:solidFill>
                <a:latin typeface="Calibri"/>
                <a:ea typeface="Calibri"/>
                <a:cs typeface="Calibri"/>
                <a:sym typeface="Calibri"/>
              </a:rPr>
              <a:t>Meilleure qualité de la communication : </a:t>
            </a:r>
            <a:r>
              <a:rPr lang="en-US" sz="2200" b="0" i="0" u="none">
                <a:solidFill>
                  <a:srgbClr val="000000"/>
                </a:solidFill>
                <a:latin typeface="Calibri"/>
                <a:ea typeface="Calibri"/>
                <a:cs typeface="Calibri"/>
                <a:sym typeface="Calibri"/>
              </a:rPr>
              <a:t>L’utilisateur à la possibilité de clarifier ses exigences au fur et à mesure</a:t>
            </a:r>
            <a:endParaRPr/>
          </a:p>
          <a:p>
            <a:pPr marL="430212" marR="0" lvl="0" indent="-319087" algn="l" rtl="0">
              <a:lnSpc>
                <a:spcPct val="93000"/>
              </a:lnSpc>
              <a:spcBef>
                <a:spcPts val="1400"/>
              </a:spcBef>
              <a:spcAft>
                <a:spcPts val="0"/>
              </a:spcAft>
              <a:buClr>
                <a:srgbClr val="000000"/>
              </a:buClr>
              <a:buSzPts val="990"/>
              <a:buFont typeface="Noto Sans Symbols"/>
              <a:buChar char="✔"/>
            </a:pPr>
            <a:r>
              <a:rPr lang="en-US" sz="2200" b="0" i="0" u="none">
                <a:solidFill>
                  <a:srgbClr val="000000"/>
                </a:solidFill>
                <a:latin typeface="Calibri"/>
                <a:ea typeface="Calibri"/>
                <a:cs typeface="Calibri"/>
                <a:sym typeface="Calibri"/>
              </a:rPr>
              <a:t>Meilleure visibilité : Le client a eu meilleure visibilité sur l’avancement des travaux</a:t>
            </a:r>
            <a:endParaRPr/>
          </a:p>
          <a:p>
            <a:pPr marL="430212" marR="0" lvl="0" indent="-319087" algn="l" rtl="0">
              <a:lnSpc>
                <a:spcPct val="93000"/>
              </a:lnSpc>
              <a:spcBef>
                <a:spcPts val="1400"/>
              </a:spcBef>
              <a:spcAft>
                <a:spcPts val="0"/>
              </a:spcAft>
              <a:buClr>
                <a:srgbClr val="000000"/>
              </a:buClr>
              <a:buSzPts val="990"/>
              <a:buFont typeface="Noto Sans Symbols"/>
              <a:buChar char="✔"/>
            </a:pPr>
            <a:r>
              <a:rPr lang="en-US" sz="2200" b="0" i="0" u="none">
                <a:solidFill>
                  <a:srgbClr val="000000"/>
                </a:solidFill>
                <a:latin typeface="Calibri"/>
                <a:ea typeface="Calibri"/>
                <a:cs typeface="Calibri"/>
                <a:sym typeface="Calibri"/>
              </a:rPr>
              <a:t>Meilleur contrôle de la qualité : les tests sont effectués en continu</a:t>
            </a:r>
            <a:endParaRPr/>
          </a:p>
          <a:p>
            <a:pPr marL="430212" marR="0" lvl="0" indent="-319087" algn="l" rtl="0">
              <a:lnSpc>
                <a:spcPct val="93000"/>
              </a:lnSpc>
              <a:spcBef>
                <a:spcPts val="1400"/>
              </a:spcBef>
              <a:spcAft>
                <a:spcPts val="0"/>
              </a:spcAft>
              <a:buClr>
                <a:srgbClr val="000000"/>
              </a:buClr>
              <a:buSzPts val="990"/>
              <a:buFont typeface="Noto Sans Symbols"/>
              <a:buChar char="✔"/>
            </a:pPr>
            <a:r>
              <a:rPr lang="en-US" sz="2200" b="0" i="0" u="none">
                <a:solidFill>
                  <a:srgbClr val="000000"/>
                </a:solidFill>
                <a:latin typeface="Calibri"/>
                <a:ea typeface="Calibri"/>
                <a:cs typeface="Calibri"/>
                <a:sym typeface="Calibri"/>
              </a:rPr>
              <a:t>Meilleure détection des risques : Les risques sont détectés plus tôt</a:t>
            </a:r>
            <a:endParaRPr/>
          </a:p>
          <a:p>
            <a:pPr marL="430212" marR="0" lvl="0" indent="-319087" algn="l" rtl="0">
              <a:lnSpc>
                <a:spcPct val="93000"/>
              </a:lnSpc>
              <a:spcBef>
                <a:spcPts val="1400"/>
              </a:spcBef>
              <a:spcAft>
                <a:spcPts val="0"/>
              </a:spcAft>
              <a:buClr>
                <a:srgbClr val="000000"/>
              </a:buClr>
              <a:buSzPts val="990"/>
              <a:buFont typeface="Noto Sans Symbols"/>
              <a:buChar char="✔"/>
            </a:pPr>
            <a:r>
              <a:rPr lang="en-US" sz="2200" b="0" i="0" u="none">
                <a:solidFill>
                  <a:srgbClr val="000000"/>
                </a:solidFill>
                <a:latin typeface="Calibri"/>
                <a:ea typeface="Calibri"/>
                <a:cs typeface="Calibri"/>
                <a:sym typeface="Calibri"/>
              </a:rPr>
              <a:t>Motivation et confiance de l’équipe : satisfaction d’atteindre un objectif fixé</a:t>
            </a:r>
            <a:endParaRPr/>
          </a:p>
          <a:p>
            <a:pPr marL="430212" marR="0" lvl="0" indent="-319087" algn="l" rtl="0">
              <a:lnSpc>
                <a:spcPct val="93000"/>
              </a:lnSpc>
              <a:spcBef>
                <a:spcPts val="1400"/>
              </a:spcBef>
              <a:spcAft>
                <a:spcPts val="0"/>
              </a:spcAft>
              <a:buClr>
                <a:srgbClr val="000000"/>
              </a:buClr>
              <a:buSzPts val="990"/>
              <a:buFont typeface="Noto Sans Symbols"/>
              <a:buChar char="✔"/>
            </a:pPr>
            <a:r>
              <a:rPr lang="en-US" sz="2200" b="0" i="0" u="none">
                <a:solidFill>
                  <a:srgbClr val="FF0000"/>
                </a:solidFill>
                <a:latin typeface="Calibri"/>
                <a:ea typeface="Calibri"/>
                <a:cs typeface="Calibri"/>
                <a:sym typeface="Calibri"/>
              </a:rPr>
              <a:t>Contrôle des coûts : le projet peut être arrêté s’il n’y a plus de budget</a:t>
            </a:r>
            <a:r>
              <a:rPr lang="en-US" sz="2000" b="0" i="0" u="none">
                <a:solidFill>
                  <a:srgbClr val="FF0000"/>
                </a:solidFill>
                <a:latin typeface="Calibri"/>
                <a:ea typeface="Calibri"/>
                <a:cs typeface="Calibri"/>
                <a:sym typeface="Calibri"/>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5"/>
        <p:cNvGrpSpPr/>
        <p:nvPr/>
      </p:nvGrpSpPr>
      <p:grpSpPr>
        <a:xfrm>
          <a:off x="0" y="0"/>
          <a:ext cx="0" cy="0"/>
          <a:chOff x="0" y="0"/>
          <a:chExt cx="0" cy="0"/>
        </a:xfrm>
      </p:grpSpPr>
      <p:pic>
        <p:nvPicPr>
          <p:cNvPr id="1006" name="Google Shape;1006;p24"/>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007" name="Google Shape;1007;p24"/>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008" name="Google Shape;1008;p24"/>
          <p:cNvSpPr txBox="1"/>
          <p:nvPr/>
        </p:nvSpPr>
        <p:spPr>
          <a:xfrm>
            <a:off x="2136775" y="404812"/>
            <a:ext cx="7561262" cy="15113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6000"/>
              <a:buFont typeface="Calibri"/>
              <a:buNone/>
            </a:pPr>
            <a:r>
              <a:rPr lang="en-US" sz="6000" b="1" i="0" u="none">
                <a:solidFill>
                  <a:srgbClr val="000000"/>
                </a:solidFill>
                <a:latin typeface="Calibri"/>
                <a:ea typeface="Calibri"/>
                <a:cs typeface="Calibri"/>
                <a:sym typeface="Calibri"/>
              </a:rPr>
              <a:t>SCRUM</a:t>
            </a:r>
            <a:endParaRPr/>
          </a:p>
        </p:txBody>
      </p:sp>
      <p:sp>
        <p:nvSpPr>
          <p:cNvPr id="1009" name="Google Shape;1009;p24"/>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010" name="Google Shape;1010;p24"/>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011" name="Google Shape;1011;p24"/>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012" name="Google Shape;1012;p24"/>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013" name="Google Shape;1013;p24"/>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014" name="Google Shape;1014;p24"/>
          <p:cNvPicPr preferRelativeResize="0"/>
          <p:nvPr/>
        </p:nvPicPr>
        <p:blipFill rotWithShape="1">
          <a:blip r:embed="rId7">
            <a:alphaModFix/>
          </a:blip>
          <a:srcRect/>
          <a:stretch/>
        </p:blipFill>
        <p:spPr>
          <a:xfrm>
            <a:off x="2784475" y="1989137"/>
            <a:ext cx="6372225" cy="3629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pic>
        <p:nvPicPr>
          <p:cNvPr id="1481" name="Google Shape;1481;g5da422d23a_0_27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82" name="Google Shape;1482;g5da422d23a_0_27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83" name="Google Shape;1483;g5da422d23a_0_271"/>
          <p:cNvSpPr txBox="1"/>
          <p:nvPr/>
        </p:nvSpPr>
        <p:spPr>
          <a:xfrm>
            <a:off x="171450" y="71437"/>
            <a:ext cx="11852400" cy="481719"/>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3600" b="1">
                <a:solidFill>
                  <a:srgbClr val="FF0000"/>
                </a:solidFill>
                <a:latin typeface="Calibri"/>
                <a:ea typeface="Calibri"/>
                <a:cs typeface="Calibri"/>
                <a:sym typeface="Calibri"/>
              </a:rPr>
              <a:t>SCRUM  C’est  ???</a:t>
            </a:r>
            <a:endParaRPr sz="3600" b="1">
              <a:solidFill>
                <a:srgbClr val="FF0000"/>
              </a:solidFill>
            </a:endParaRPr>
          </a:p>
        </p:txBody>
      </p:sp>
      <p:sp>
        <p:nvSpPr>
          <p:cNvPr id="1484" name="Google Shape;1484;g5da422d23a_0_271"/>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85" name="Google Shape;1485;g5da422d23a_0_271"/>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86" name="Google Shape;1486;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87" name="Google Shape;1487;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88" name="Google Shape;1488;g5da422d23a_0_271"/>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4" name="Image 3">
            <a:extLst>
              <a:ext uri="{FF2B5EF4-FFF2-40B4-BE49-F238E27FC236}">
                <a16:creationId xmlns:a16="http://schemas.microsoft.com/office/drawing/2014/main" id="{746CC007-48EC-43A4-88DE-E3C4FD4831AF}"/>
              </a:ext>
            </a:extLst>
          </p:cNvPr>
          <p:cNvPicPr>
            <a:picLocks noChangeAspect="1"/>
          </p:cNvPicPr>
          <p:nvPr/>
        </p:nvPicPr>
        <p:blipFill>
          <a:blip r:embed="rId7"/>
          <a:stretch>
            <a:fillRect/>
          </a:stretch>
        </p:blipFill>
        <p:spPr>
          <a:xfrm>
            <a:off x="5531908" y="1032467"/>
            <a:ext cx="6343650" cy="4371975"/>
          </a:xfrm>
          <a:prstGeom prst="rect">
            <a:avLst/>
          </a:prstGeom>
        </p:spPr>
      </p:pic>
      <p:pic>
        <p:nvPicPr>
          <p:cNvPr id="5" name="Image 4">
            <a:extLst>
              <a:ext uri="{FF2B5EF4-FFF2-40B4-BE49-F238E27FC236}">
                <a16:creationId xmlns:a16="http://schemas.microsoft.com/office/drawing/2014/main" id="{CA69B765-C8BF-46D9-BA49-AD7E9010D5F3}"/>
              </a:ext>
            </a:extLst>
          </p:cNvPr>
          <p:cNvPicPr>
            <a:picLocks noChangeAspect="1"/>
          </p:cNvPicPr>
          <p:nvPr/>
        </p:nvPicPr>
        <p:blipFill>
          <a:blip r:embed="rId8"/>
          <a:stretch>
            <a:fillRect/>
          </a:stretch>
        </p:blipFill>
        <p:spPr>
          <a:xfrm>
            <a:off x="0" y="1032467"/>
            <a:ext cx="5204178" cy="4143375"/>
          </a:xfrm>
          <a:prstGeom prst="rect">
            <a:avLst/>
          </a:prstGeom>
        </p:spPr>
      </p:pic>
    </p:spTree>
    <p:extLst>
      <p:ext uri="{BB962C8B-B14F-4D97-AF65-F5344CB8AC3E}">
        <p14:creationId xmlns:p14="http://schemas.microsoft.com/office/powerpoint/2010/main" val="1645399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pic>
        <p:nvPicPr>
          <p:cNvPr id="1481" name="Google Shape;1481;g5da422d23a_0_27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82" name="Google Shape;1482;g5da422d23a_0_27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83" name="Google Shape;1483;g5da422d23a_0_271"/>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3600" b="1">
                <a:solidFill>
                  <a:srgbClr val="FF0000"/>
                </a:solidFill>
                <a:latin typeface="Calibri"/>
                <a:ea typeface="Calibri"/>
                <a:cs typeface="Calibri"/>
                <a:sym typeface="Calibri"/>
              </a:rPr>
              <a:t>SCRUM  C’est  ???</a:t>
            </a:r>
            <a:endParaRPr sz="3600" b="1">
              <a:solidFill>
                <a:srgbClr val="FF0000"/>
              </a:solidFill>
            </a:endParaRPr>
          </a:p>
        </p:txBody>
      </p:sp>
      <p:sp>
        <p:nvSpPr>
          <p:cNvPr id="1484" name="Google Shape;1484;g5da422d23a_0_271"/>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85" name="Google Shape;1485;g5da422d23a_0_271"/>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86" name="Google Shape;1486;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87" name="Google Shape;1487;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88" name="Google Shape;1488;g5da422d23a_0_271"/>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2" name="Image 1">
            <a:extLst>
              <a:ext uri="{FF2B5EF4-FFF2-40B4-BE49-F238E27FC236}">
                <a16:creationId xmlns:a16="http://schemas.microsoft.com/office/drawing/2014/main" id="{A537C6F1-4C38-4066-89AB-C3CBC9549FE5}"/>
              </a:ext>
            </a:extLst>
          </p:cNvPr>
          <p:cNvPicPr>
            <a:picLocks noChangeAspect="1"/>
          </p:cNvPicPr>
          <p:nvPr/>
        </p:nvPicPr>
        <p:blipFill>
          <a:blip r:embed="rId7"/>
          <a:stretch>
            <a:fillRect/>
          </a:stretch>
        </p:blipFill>
        <p:spPr>
          <a:xfrm>
            <a:off x="7461956" y="1281224"/>
            <a:ext cx="4561769" cy="4205176"/>
          </a:xfrm>
          <a:prstGeom prst="rect">
            <a:avLst/>
          </a:prstGeom>
        </p:spPr>
      </p:pic>
      <p:pic>
        <p:nvPicPr>
          <p:cNvPr id="3" name="Image 2">
            <a:extLst>
              <a:ext uri="{FF2B5EF4-FFF2-40B4-BE49-F238E27FC236}">
                <a16:creationId xmlns:a16="http://schemas.microsoft.com/office/drawing/2014/main" id="{3EF515B8-179A-453D-9708-DE8A0269718A}"/>
              </a:ext>
            </a:extLst>
          </p:cNvPr>
          <p:cNvPicPr>
            <a:picLocks noChangeAspect="1"/>
          </p:cNvPicPr>
          <p:nvPr/>
        </p:nvPicPr>
        <p:blipFill>
          <a:blip r:embed="rId8"/>
          <a:stretch>
            <a:fillRect/>
          </a:stretch>
        </p:blipFill>
        <p:spPr>
          <a:xfrm>
            <a:off x="510291" y="1080173"/>
            <a:ext cx="6409797" cy="4048125"/>
          </a:xfrm>
          <a:prstGeom prst="rect">
            <a:avLst/>
          </a:prstGeom>
        </p:spPr>
      </p:pic>
    </p:spTree>
    <p:extLst>
      <p:ext uri="{BB962C8B-B14F-4D97-AF65-F5344CB8AC3E}">
        <p14:creationId xmlns:p14="http://schemas.microsoft.com/office/powerpoint/2010/main" val="2956455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
        <p:cNvGrpSpPr/>
        <p:nvPr/>
      </p:nvGrpSpPr>
      <p:grpSpPr>
        <a:xfrm>
          <a:off x="0" y="0"/>
          <a:ext cx="0" cy="0"/>
          <a:chOff x="0" y="0"/>
          <a:chExt cx="0" cy="0"/>
        </a:xfrm>
      </p:grpSpPr>
      <p:pic>
        <p:nvPicPr>
          <p:cNvPr id="146" name="Google Shape;146;g5d851145c9_0_84"/>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7" name="Google Shape;147;g5d851145c9_0_84"/>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8" name="Google Shape;148;g5d851145c9_0_84"/>
          <p:cNvSpPr txBox="1"/>
          <p:nvPr/>
        </p:nvSpPr>
        <p:spPr>
          <a:xfrm>
            <a:off x="458937" y="2641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             Agile ?</a:t>
            </a:r>
            <a:endParaRPr sz="3600">
              <a:latin typeface="Pacifico"/>
              <a:ea typeface="Pacifico"/>
              <a:cs typeface="Pacifico"/>
              <a:sym typeface="Pacifico"/>
            </a:endParaRPr>
          </a:p>
        </p:txBody>
      </p:sp>
      <p:sp>
        <p:nvSpPr>
          <p:cNvPr id="149" name="Google Shape;149;g5d851145c9_0_84"/>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50" name="Google Shape;150;g5d851145c9_0_84"/>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151" name="Google Shape;151;g5d851145c9_0_84"/>
          <p:cNvPicPr preferRelativeResize="0"/>
          <p:nvPr/>
        </p:nvPicPr>
        <p:blipFill>
          <a:blip r:embed="rId6">
            <a:alphaModFix/>
          </a:blip>
          <a:stretch>
            <a:fillRect/>
          </a:stretch>
        </p:blipFill>
        <p:spPr>
          <a:xfrm>
            <a:off x="6485475" y="1143000"/>
            <a:ext cx="5798700" cy="4572000"/>
          </a:xfrm>
          <a:prstGeom prst="rect">
            <a:avLst/>
          </a:prstGeom>
          <a:noFill/>
          <a:ln>
            <a:noFill/>
          </a:ln>
        </p:spPr>
      </p:pic>
      <p:pic>
        <p:nvPicPr>
          <p:cNvPr id="152" name="Google Shape;152;g5d851145c9_0_84"/>
          <p:cNvPicPr preferRelativeResize="0"/>
          <p:nvPr/>
        </p:nvPicPr>
        <p:blipFill>
          <a:blip r:embed="rId7">
            <a:alphaModFix/>
          </a:blip>
          <a:stretch>
            <a:fillRect/>
          </a:stretch>
        </p:blipFill>
        <p:spPr>
          <a:xfrm>
            <a:off x="522325" y="1057650"/>
            <a:ext cx="5652500" cy="4906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pic>
        <p:nvPicPr>
          <p:cNvPr id="1481" name="Google Shape;1481;g5da422d23a_0_27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82" name="Google Shape;1482;g5da422d23a_0_27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83" name="Google Shape;1483;g5da422d23a_0_271"/>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3600" b="1">
                <a:solidFill>
                  <a:srgbClr val="FF0000"/>
                </a:solidFill>
                <a:latin typeface="Calibri"/>
                <a:ea typeface="Calibri"/>
                <a:cs typeface="Calibri"/>
                <a:sym typeface="Calibri"/>
              </a:rPr>
              <a:t>SCRUM  C’est  ???</a:t>
            </a:r>
            <a:endParaRPr sz="3600" b="1">
              <a:solidFill>
                <a:srgbClr val="FF0000"/>
              </a:solidFill>
            </a:endParaRPr>
          </a:p>
        </p:txBody>
      </p:sp>
      <p:sp>
        <p:nvSpPr>
          <p:cNvPr id="1484" name="Google Shape;1484;g5da422d23a_0_271"/>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85" name="Google Shape;1485;g5da422d23a_0_271"/>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86" name="Google Shape;1486;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87" name="Google Shape;1487;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88" name="Google Shape;1488;g5da422d23a_0_271"/>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4" name="Image 3">
            <a:extLst>
              <a:ext uri="{FF2B5EF4-FFF2-40B4-BE49-F238E27FC236}">
                <a16:creationId xmlns:a16="http://schemas.microsoft.com/office/drawing/2014/main" id="{416551B6-6B23-47F5-9462-FE7BB6249F2A}"/>
              </a:ext>
            </a:extLst>
          </p:cNvPr>
          <p:cNvPicPr>
            <a:picLocks noChangeAspect="1"/>
          </p:cNvPicPr>
          <p:nvPr/>
        </p:nvPicPr>
        <p:blipFill>
          <a:blip r:embed="rId7"/>
          <a:stretch>
            <a:fillRect/>
          </a:stretch>
        </p:blipFill>
        <p:spPr>
          <a:xfrm>
            <a:off x="1079499" y="1032693"/>
            <a:ext cx="10283208" cy="5099931"/>
          </a:xfrm>
          <a:prstGeom prst="rect">
            <a:avLst/>
          </a:prstGeom>
        </p:spPr>
      </p:pic>
    </p:spTree>
    <p:extLst>
      <p:ext uri="{BB962C8B-B14F-4D97-AF65-F5344CB8AC3E}">
        <p14:creationId xmlns:p14="http://schemas.microsoft.com/office/powerpoint/2010/main" val="2715520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pic>
        <p:nvPicPr>
          <p:cNvPr id="1481" name="Google Shape;1481;g5da422d23a_0_27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82" name="Google Shape;1482;g5da422d23a_0_27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83" name="Google Shape;1483;g5da422d23a_0_271"/>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3600" b="1">
                <a:solidFill>
                  <a:srgbClr val="FF0000"/>
                </a:solidFill>
                <a:latin typeface="Calibri"/>
                <a:ea typeface="Calibri"/>
                <a:cs typeface="Calibri"/>
                <a:sym typeface="Calibri"/>
              </a:rPr>
              <a:t>SCRUM  C’est  ???</a:t>
            </a:r>
            <a:endParaRPr sz="3600" b="1">
              <a:solidFill>
                <a:srgbClr val="FF0000"/>
              </a:solidFill>
            </a:endParaRPr>
          </a:p>
        </p:txBody>
      </p:sp>
      <p:sp>
        <p:nvSpPr>
          <p:cNvPr id="1484" name="Google Shape;1484;g5da422d23a_0_271"/>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85" name="Google Shape;1485;g5da422d23a_0_271"/>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86" name="Google Shape;1486;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87" name="Google Shape;1487;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88" name="Google Shape;1488;g5da422d23a_0_271"/>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489" name="Google Shape;1489;g5da422d23a_0_271"/>
          <p:cNvPicPr preferRelativeResize="0"/>
          <p:nvPr/>
        </p:nvPicPr>
        <p:blipFill>
          <a:blip r:embed="rId7">
            <a:alphaModFix/>
          </a:blip>
          <a:stretch>
            <a:fillRect/>
          </a:stretch>
        </p:blipFill>
        <p:spPr>
          <a:xfrm>
            <a:off x="368300" y="1310305"/>
            <a:ext cx="6800144" cy="4129352"/>
          </a:xfrm>
          <a:prstGeom prst="rect">
            <a:avLst/>
          </a:prstGeom>
          <a:noFill/>
          <a:ln>
            <a:noFill/>
          </a:ln>
        </p:spPr>
      </p:pic>
      <p:pic>
        <p:nvPicPr>
          <p:cNvPr id="2" name="Image 1">
            <a:extLst>
              <a:ext uri="{FF2B5EF4-FFF2-40B4-BE49-F238E27FC236}">
                <a16:creationId xmlns:a16="http://schemas.microsoft.com/office/drawing/2014/main" id="{A537C6F1-4C38-4066-89AB-C3CBC9549FE5}"/>
              </a:ext>
            </a:extLst>
          </p:cNvPr>
          <p:cNvPicPr>
            <a:picLocks noChangeAspect="1"/>
          </p:cNvPicPr>
          <p:nvPr/>
        </p:nvPicPr>
        <p:blipFill>
          <a:blip r:embed="rId8"/>
          <a:stretch>
            <a:fillRect/>
          </a:stretch>
        </p:blipFill>
        <p:spPr>
          <a:xfrm>
            <a:off x="7538421" y="1822340"/>
            <a:ext cx="4286867" cy="3264032"/>
          </a:xfrm>
          <a:prstGeom prst="rect">
            <a:avLst/>
          </a:prstGeom>
        </p:spPr>
      </p:pic>
    </p:spTree>
    <p:extLst>
      <p:ext uri="{BB962C8B-B14F-4D97-AF65-F5344CB8AC3E}">
        <p14:creationId xmlns:p14="http://schemas.microsoft.com/office/powerpoint/2010/main" val="33765554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pic>
        <p:nvPicPr>
          <p:cNvPr id="1131" name="Google Shape;1131;p29"/>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132" name="Google Shape;1132;p29"/>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133" name="Google Shape;1133;p29"/>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Les Trois Rôles !</a:t>
            </a:r>
            <a:endParaRPr/>
          </a:p>
        </p:txBody>
      </p:sp>
      <p:sp>
        <p:nvSpPr>
          <p:cNvPr id="1134" name="Google Shape;1134;p29"/>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135" name="Google Shape;1135;p29"/>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136" name="Google Shape;1136;p29"/>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137" name="Google Shape;1137;p29"/>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138" name="Google Shape;1138;p29"/>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139" name="Google Shape;1139;p29"/>
          <p:cNvPicPr preferRelativeResize="0"/>
          <p:nvPr/>
        </p:nvPicPr>
        <p:blipFill rotWithShape="1">
          <a:blip r:embed="rId7">
            <a:alphaModFix/>
          </a:blip>
          <a:srcRect/>
          <a:stretch/>
        </p:blipFill>
        <p:spPr>
          <a:xfrm>
            <a:off x="1271587" y="1196975"/>
            <a:ext cx="9793287" cy="3865562"/>
          </a:xfrm>
          <a:prstGeom prst="rect">
            <a:avLst/>
          </a:prstGeom>
          <a:noFill/>
          <a:ln>
            <a:noFill/>
          </a:ln>
        </p:spPr>
      </p:pic>
    </p:spTree>
    <p:extLst>
      <p:ext uri="{BB962C8B-B14F-4D97-AF65-F5344CB8AC3E}">
        <p14:creationId xmlns:p14="http://schemas.microsoft.com/office/powerpoint/2010/main" val="42015234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pic>
        <p:nvPicPr>
          <p:cNvPr id="1481" name="Google Shape;1481;g5da422d23a_0_27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82" name="Google Shape;1482;g5da422d23a_0_27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83" name="Google Shape;1483;g5da422d23a_0_271"/>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3600" b="1">
                <a:solidFill>
                  <a:srgbClr val="FF0000"/>
                </a:solidFill>
                <a:latin typeface="Calibri"/>
                <a:ea typeface="Calibri"/>
                <a:cs typeface="Calibri"/>
                <a:sym typeface="Calibri"/>
              </a:rPr>
              <a:t>SCRUM  C’est  ???</a:t>
            </a:r>
            <a:endParaRPr sz="3600" b="1">
              <a:solidFill>
                <a:srgbClr val="FF0000"/>
              </a:solidFill>
            </a:endParaRPr>
          </a:p>
        </p:txBody>
      </p:sp>
      <p:sp>
        <p:nvSpPr>
          <p:cNvPr id="1484" name="Google Shape;1484;g5da422d23a_0_271"/>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85" name="Google Shape;1485;g5da422d23a_0_271"/>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86" name="Google Shape;1486;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87" name="Google Shape;1487;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88" name="Google Shape;1488;g5da422d23a_0_271"/>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2" name="Image 1">
            <a:extLst>
              <a:ext uri="{FF2B5EF4-FFF2-40B4-BE49-F238E27FC236}">
                <a16:creationId xmlns:a16="http://schemas.microsoft.com/office/drawing/2014/main" id="{C81816BB-CC13-4847-A41D-2ECB84B5392A}"/>
              </a:ext>
            </a:extLst>
          </p:cNvPr>
          <p:cNvPicPr>
            <a:picLocks noChangeAspect="1"/>
          </p:cNvPicPr>
          <p:nvPr/>
        </p:nvPicPr>
        <p:blipFill>
          <a:blip r:embed="rId7"/>
          <a:stretch>
            <a:fillRect/>
          </a:stretch>
        </p:blipFill>
        <p:spPr>
          <a:xfrm>
            <a:off x="2187575" y="754327"/>
            <a:ext cx="7904692" cy="5349346"/>
          </a:xfrm>
          <a:prstGeom prst="rect">
            <a:avLst/>
          </a:prstGeom>
        </p:spPr>
      </p:pic>
    </p:spTree>
    <p:extLst>
      <p:ext uri="{BB962C8B-B14F-4D97-AF65-F5344CB8AC3E}">
        <p14:creationId xmlns:p14="http://schemas.microsoft.com/office/powerpoint/2010/main" val="2686622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pic>
        <p:nvPicPr>
          <p:cNvPr id="1481" name="Google Shape;1481;g5da422d23a_0_27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82" name="Google Shape;1482;g5da422d23a_0_27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83" name="Google Shape;1483;g5da422d23a_0_271"/>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None/>
            </a:pPr>
            <a:r>
              <a:rPr lang="en-US" sz="3600" b="1">
                <a:solidFill>
                  <a:srgbClr val="FF0000"/>
                </a:solidFill>
                <a:latin typeface="Calibri"/>
                <a:ea typeface="Calibri"/>
                <a:cs typeface="Calibri"/>
                <a:sym typeface="Calibri"/>
              </a:rPr>
              <a:t>SCRUM  C’est  ???</a:t>
            </a:r>
            <a:endParaRPr sz="3600" b="1">
              <a:solidFill>
                <a:srgbClr val="FF0000"/>
              </a:solidFill>
            </a:endParaRPr>
          </a:p>
        </p:txBody>
      </p:sp>
      <p:sp>
        <p:nvSpPr>
          <p:cNvPr id="1484" name="Google Shape;1484;g5da422d23a_0_271"/>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85" name="Google Shape;1485;g5da422d23a_0_271"/>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86" name="Google Shape;1486;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87" name="Google Shape;1487;g5da422d23a_0_271"/>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88" name="Google Shape;1488;g5da422d23a_0_271"/>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3" name="Image 2">
            <a:extLst>
              <a:ext uri="{FF2B5EF4-FFF2-40B4-BE49-F238E27FC236}">
                <a16:creationId xmlns:a16="http://schemas.microsoft.com/office/drawing/2014/main" id="{EE68A767-9AF6-447A-A585-D443F5FF785C}"/>
              </a:ext>
            </a:extLst>
          </p:cNvPr>
          <p:cNvPicPr>
            <a:picLocks noChangeAspect="1"/>
          </p:cNvPicPr>
          <p:nvPr/>
        </p:nvPicPr>
        <p:blipFill>
          <a:blip r:embed="rId7"/>
          <a:stretch>
            <a:fillRect/>
          </a:stretch>
        </p:blipFill>
        <p:spPr>
          <a:xfrm>
            <a:off x="368300" y="853901"/>
            <a:ext cx="11655425" cy="5150198"/>
          </a:xfrm>
          <a:prstGeom prst="rect">
            <a:avLst/>
          </a:prstGeom>
        </p:spPr>
      </p:pic>
    </p:spTree>
    <p:extLst>
      <p:ext uri="{BB962C8B-B14F-4D97-AF65-F5344CB8AC3E}">
        <p14:creationId xmlns:p14="http://schemas.microsoft.com/office/powerpoint/2010/main" val="3280343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p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021" name="Google Shape;1021;p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022" name="Google Shape;1022;p6"/>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Calibri"/>
              <a:buNone/>
            </a:pPr>
            <a:r>
              <a:rPr lang="en-US" sz="1800" b="1" dirty="0">
                <a:latin typeface="Calibri"/>
                <a:ea typeface="Calibri"/>
                <a:cs typeface="Calibri"/>
                <a:sym typeface="Calibri"/>
              </a:rPr>
              <a:t>SCRUM</a:t>
            </a:r>
            <a:endParaRPr sz="1800" b="1" i="0" u="none" dirty="0">
              <a:solidFill>
                <a:srgbClr val="FF0000"/>
              </a:solidFill>
              <a:latin typeface="Calibri"/>
              <a:ea typeface="Calibri"/>
              <a:cs typeface="Calibri"/>
              <a:sym typeface="Calibri"/>
            </a:endParaRPr>
          </a:p>
        </p:txBody>
      </p:sp>
      <p:sp>
        <p:nvSpPr>
          <p:cNvPr id="1023" name="Google Shape;1023;p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024" name="Google Shape;1024;p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1025" name="Google Shape;1025;p6"/>
          <p:cNvSpPr txBox="1"/>
          <p:nvPr/>
        </p:nvSpPr>
        <p:spPr>
          <a:xfrm>
            <a:off x="3048000" y="3105150"/>
            <a:ext cx="6096000" cy="647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1026" name="Google Shape;1026;p6" descr="Image result for les valeurs agiles"/>
          <p:cNvPicPr preferRelativeResize="0"/>
          <p:nvPr/>
        </p:nvPicPr>
        <p:blipFill rotWithShape="1">
          <a:blip r:embed="rId6">
            <a:alphaModFix/>
          </a:blip>
          <a:srcRect/>
          <a:stretch/>
        </p:blipFill>
        <p:spPr>
          <a:xfrm>
            <a:off x="479425" y="1268412"/>
            <a:ext cx="11017250" cy="4608512"/>
          </a:xfrm>
          <a:prstGeom prst="rect">
            <a:avLst/>
          </a:prstGeom>
          <a:noFill/>
          <a:ln>
            <a:noFill/>
          </a:ln>
        </p:spPr>
      </p:pic>
    </p:spTree>
    <p:extLst>
      <p:ext uri="{BB962C8B-B14F-4D97-AF65-F5344CB8AC3E}">
        <p14:creationId xmlns:p14="http://schemas.microsoft.com/office/powerpoint/2010/main" val="28511339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23"/>
        <p:cNvGrpSpPr/>
        <p:nvPr/>
      </p:nvGrpSpPr>
      <p:grpSpPr>
        <a:xfrm>
          <a:off x="0" y="0"/>
          <a:ext cx="0" cy="0"/>
          <a:chOff x="0" y="0"/>
          <a:chExt cx="0" cy="0"/>
        </a:xfrm>
      </p:grpSpPr>
      <p:pic>
        <p:nvPicPr>
          <p:cNvPr id="824" name="Google Shape;824;p13"/>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25" name="Google Shape;825;p13"/>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26" name="Google Shape;826;p13"/>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Trois </a:t>
            </a:r>
            <a:r>
              <a:rPr lang="en-US" sz="1800" b="1" i="0" u="none" dirty="0" err="1">
                <a:solidFill>
                  <a:srgbClr val="000000"/>
                </a:solidFill>
                <a:latin typeface="Calibri"/>
                <a:ea typeface="Calibri"/>
                <a:cs typeface="Calibri"/>
                <a:sym typeface="Calibri"/>
              </a:rPr>
              <a:t>Piliers</a:t>
            </a:r>
            <a:r>
              <a:rPr lang="en-US" sz="1800" b="1" i="0" u="none" dirty="0">
                <a:solidFill>
                  <a:srgbClr val="000000"/>
                </a:solidFill>
                <a:latin typeface="Calibri"/>
                <a:ea typeface="Calibri"/>
                <a:cs typeface="Calibri"/>
                <a:sym typeface="Calibri"/>
              </a:rPr>
              <a:t> </a:t>
            </a:r>
            <a:r>
              <a:rPr lang="en-US" sz="1800" b="1" dirty="0">
                <a:latin typeface="Calibri"/>
                <a:ea typeface="Calibri"/>
                <a:cs typeface="Calibri"/>
                <a:sym typeface="Calibri"/>
              </a:rPr>
              <a:t>de </a:t>
            </a:r>
            <a:r>
              <a:rPr lang="en-US" sz="1800" b="1" i="0" u="none" dirty="0">
                <a:solidFill>
                  <a:srgbClr val="000000"/>
                </a:solidFill>
                <a:latin typeface="Calibri"/>
                <a:ea typeface="Calibri"/>
                <a:cs typeface="Calibri"/>
                <a:sym typeface="Calibri"/>
              </a:rPr>
              <a:t>SCRUM</a:t>
            </a:r>
            <a:endParaRPr dirty="0"/>
          </a:p>
        </p:txBody>
      </p:sp>
      <p:sp>
        <p:nvSpPr>
          <p:cNvPr id="828" name="Google Shape;828;p13"/>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29" name="Google Shape;829;p13"/>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2052" name="Picture 4" descr="Scrum, ses piliers et ses valeurs | A hitch hiker's site to agility">
            <a:extLst>
              <a:ext uri="{FF2B5EF4-FFF2-40B4-BE49-F238E27FC236}">
                <a16:creationId xmlns:a16="http://schemas.microsoft.com/office/drawing/2014/main" id="{1902CF70-51D3-4D48-9E69-C654365D2B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712" y="1100065"/>
            <a:ext cx="11209411" cy="4881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510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    /     3    </a:t>
            </a:r>
            <a:r>
              <a:rPr lang="en-US" sz="2800" b="1" i="0" u="none" dirty="0">
                <a:solidFill>
                  <a:srgbClr val="000000"/>
                </a:solidFill>
                <a:latin typeface="Calibri"/>
                <a:ea typeface="Calibri"/>
                <a:cs typeface="Calibri"/>
                <a:sym typeface="Calibri"/>
              </a:rPr>
              <a:t> </a:t>
            </a:r>
            <a:r>
              <a:rPr lang="fr-FR" sz="2800" b="1" i="1" u="none" dirty="0">
                <a:solidFill>
                  <a:schemeClr val="bg1"/>
                </a:solidFill>
                <a:highlight>
                  <a:srgbClr val="800080"/>
                </a:highlight>
                <a:latin typeface="Calibri"/>
                <a:ea typeface="Calibri"/>
                <a:cs typeface="Calibri"/>
                <a:sym typeface="Calibri"/>
              </a:rPr>
              <a:t>P</a:t>
            </a:r>
            <a:r>
              <a:rPr lang="fr-FR" sz="2800" i="1" dirty="0">
                <a:solidFill>
                  <a:schemeClr val="bg1"/>
                </a:solidFill>
                <a:highlight>
                  <a:srgbClr val="800080"/>
                </a:highlight>
              </a:rPr>
              <a:t>iliers</a:t>
            </a:r>
            <a:endParaRPr sz="2800" dirty="0">
              <a:solidFill>
                <a:schemeClr val="bg1"/>
              </a:solidFill>
              <a:highlight>
                <a:srgbClr val="80008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2" name="Image 1">
            <a:extLst>
              <a:ext uri="{FF2B5EF4-FFF2-40B4-BE49-F238E27FC236}">
                <a16:creationId xmlns:a16="http://schemas.microsoft.com/office/drawing/2014/main" id="{AD57C880-20DD-441E-ADA9-1423CC2D27A7}"/>
              </a:ext>
            </a:extLst>
          </p:cNvPr>
          <p:cNvPicPr>
            <a:picLocks noChangeAspect="1"/>
          </p:cNvPicPr>
          <p:nvPr/>
        </p:nvPicPr>
        <p:blipFill>
          <a:blip r:embed="rId6"/>
          <a:stretch>
            <a:fillRect/>
          </a:stretch>
        </p:blipFill>
        <p:spPr>
          <a:xfrm>
            <a:off x="1033136" y="992187"/>
            <a:ext cx="10127316" cy="4989514"/>
          </a:xfrm>
          <a:prstGeom prst="rect">
            <a:avLst/>
          </a:prstGeom>
        </p:spPr>
      </p:pic>
    </p:spTree>
    <p:extLst>
      <p:ext uri="{BB962C8B-B14F-4D97-AF65-F5344CB8AC3E}">
        <p14:creationId xmlns:p14="http://schemas.microsoft.com/office/powerpoint/2010/main" val="29304903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    /     3    </a:t>
            </a:r>
            <a:r>
              <a:rPr lang="en-US" sz="2800" b="1" i="0" u="none" dirty="0">
                <a:solidFill>
                  <a:srgbClr val="000000"/>
                </a:solidFill>
                <a:latin typeface="Calibri"/>
                <a:ea typeface="Calibri"/>
                <a:cs typeface="Calibri"/>
                <a:sym typeface="Calibri"/>
              </a:rPr>
              <a:t> </a:t>
            </a:r>
            <a:r>
              <a:rPr lang="fr-FR" sz="2800" b="1" i="1" u="none" dirty="0">
                <a:solidFill>
                  <a:schemeClr val="bg1"/>
                </a:solidFill>
                <a:highlight>
                  <a:srgbClr val="800080"/>
                </a:highlight>
                <a:latin typeface="Calibri"/>
                <a:ea typeface="Calibri"/>
                <a:cs typeface="Calibri"/>
                <a:sym typeface="Calibri"/>
              </a:rPr>
              <a:t>P</a:t>
            </a:r>
            <a:r>
              <a:rPr lang="fr-FR" sz="2800" i="1" dirty="0">
                <a:solidFill>
                  <a:schemeClr val="bg1"/>
                </a:solidFill>
                <a:highlight>
                  <a:srgbClr val="800080"/>
                </a:highlight>
              </a:rPr>
              <a:t>iliers /   </a:t>
            </a:r>
            <a:r>
              <a:rPr lang="fr-FR" sz="2800" i="1" dirty="0">
                <a:solidFill>
                  <a:schemeClr val="bg1"/>
                </a:solidFill>
                <a:highlight>
                  <a:srgbClr val="FF0000"/>
                </a:highlight>
              </a:rPr>
              <a:t>6 Principes</a:t>
            </a:r>
            <a:endParaRPr sz="2800" dirty="0">
              <a:solidFill>
                <a:schemeClr val="bg1"/>
              </a:solidFill>
              <a:highlight>
                <a:srgbClr val="FF000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3" name="Image 2">
            <a:extLst>
              <a:ext uri="{FF2B5EF4-FFF2-40B4-BE49-F238E27FC236}">
                <a16:creationId xmlns:a16="http://schemas.microsoft.com/office/drawing/2014/main" id="{4B5FA12E-806B-419E-8752-E4BB5536D42E}"/>
              </a:ext>
            </a:extLst>
          </p:cNvPr>
          <p:cNvPicPr>
            <a:picLocks noChangeAspect="1"/>
          </p:cNvPicPr>
          <p:nvPr/>
        </p:nvPicPr>
        <p:blipFill>
          <a:blip r:embed="rId6"/>
          <a:stretch>
            <a:fillRect/>
          </a:stretch>
        </p:blipFill>
        <p:spPr>
          <a:xfrm>
            <a:off x="368300" y="1015393"/>
            <a:ext cx="7082366" cy="4931480"/>
          </a:xfrm>
          <a:prstGeom prst="rect">
            <a:avLst/>
          </a:prstGeom>
        </p:spPr>
      </p:pic>
      <p:pic>
        <p:nvPicPr>
          <p:cNvPr id="4" name="Image 3">
            <a:extLst>
              <a:ext uri="{FF2B5EF4-FFF2-40B4-BE49-F238E27FC236}">
                <a16:creationId xmlns:a16="http://schemas.microsoft.com/office/drawing/2014/main" id="{E58B35C8-9652-45D2-BCEE-C2E0F837B2AF}"/>
              </a:ext>
            </a:extLst>
          </p:cNvPr>
          <p:cNvPicPr>
            <a:picLocks noChangeAspect="1"/>
          </p:cNvPicPr>
          <p:nvPr/>
        </p:nvPicPr>
        <p:blipFill>
          <a:blip r:embed="rId7"/>
          <a:stretch>
            <a:fillRect/>
          </a:stretch>
        </p:blipFill>
        <p:spPr>
          <a:xfrm>
            <a:off x="7936090" y="1174046"/>
            <a:ext cx="3958812" cy="4463168"/>
          </a:xfrm>
          <a:prstGeom prst="rect">
            <a:avLst/>
          </a:prstGeom>
        </p:spPr>
      </p:pic>
      <p:sp>
        <p:nvSpPr>
          <p:cNvPr id="5" name="Rectangle 4">
            <a:extLst>
              <a:ext uri="{FF2B5EF4-FFF2-40B4-BE49-F238E27FC236}">
                <a16:creationId xmlns:a16="http://schemas.microsoft.com/office/drawing/2014/main" id="{7225281B-5616-4BA0-8EDE-ED684F18B344}"/>
              </a:ext>
            </a:extLst>
          </p:cNvPr>
          <p:cNvSpPr/>
          <p:nvPr/>
        </p:nvSpPr>
        <p:spPr>
          <a:xfrm>
            <a:off x="7748652" y="5792985"/>
            <a:ext cx="4525598" cy="307777"/>
          </a:xfrm>
          <a:prstGeom prst="rect">
            <a:avLst/>
          </a:prstGeom>
        </p:spPr>
        <p:txBody>
          <a:bodyPr wrap="none">
            <a:spAutoFit/>
          </a:bodyPr>
          <a:lstStyle/>
          <a:p>
            <a:pPr fontAlgn="base"/>
            <a:r>
              <a:rPr lang="fr-FR" b="1" dirty="0">
                <a:solidFill>
                  <a:srgbClr val="25303B"/>
                </a:solidFill>
                <a:latin typeface="Libre Franklin"/>
              </a:rPr>
              <a:t>L’effectuation : entreprendre avec ce qui est dans le frigo !</a:t>
            </a:r>
          </a:p>
        </p:txBody>
      </p:sp>
    </p:spTree>
    <p:extLst>
      <p:ext uri="{BB962C8B-B14F-4D97-AF65-F5344CB8AC3E}">
        <p14:creationId xmlns:p14="http://schemas.microsoft.com/office/powerpoint/2010/main" val="2943663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a:t>
            </a:r>
            <a:endParaRPr sz="2800" dirty="0">
              <a:solidFill>
                <a:schemeClr val="bg1"/>
              </a:solidFill>
              <a:highlight>
                <a:srgbClr val="80008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3" name="AutoShape 2" descr="https://www.reussirsesprojets.com/wp-content/uploads/2022/02/ScrumValues-1000.png">
            <a:extLst>
              <a:ext uri="{FF2B5EF4-FFF2-40B4-BE49-F238E27FC236}">
                <a16:creationId xmlns:a16="http://schemas.microsoft.com/office/drawing/2014/main" id="{55869583-272D-4F6F-BBB9-F6F0DAFE63A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 name="Image 3">
            <a:extLst>
              <a:ext uri="{FF2B5EF4-FFF2-40B4-BE49-F238E27FC236}">
                <a16:creationId xmlns:a16="http://schemas.microsoft.com/office/drawing/2014/main" id="{1D0587C4-FA17-40AD-8983-C4911864ECB7}"/>
              </a:ext>
            </a:extLst>
          </p:cNvPr>
          <p:cNvPicPr>
            <a:picLocks noChangeAspect="1"/>
          </p:cNvPicPr>
          <p:nvPr/>
        </p:nvPicPr>
        <p:blipFill>
          <a:blip r:embed="rId6"/>
          <a:stretch>
            <a:fillRect/>
          </a:stretch>
        </p:blipFill>
        <p:spPr>
          <a:xfrm>
            <a:off x="824089" y="1062036"/>
            <a:ext cx="10442222" cy="5135563"/>
          </a:xfrm>
          <a:prstGeom prst="rect">
            <a:avLst/>
          </a:prstGeom>
        </p:spPr>
      </p:pic>
    </p:spTree>
    <p:extLst>
      <p:ext uri="{BB962C8B-B14F-4D97-AF65-F5344CB8AC3E}">
        <p14:creationId xmlns:p14="http://schemas.microsoft.com/office/powerpoint/2010/main" val="2033641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
        <p:cNvGrpSpPr/>
        <p:nvPr/>
      </p:nvGrpSpPr>
      <p:grpSpPr>
        <a:xfrm>
          <a:off x="0" y="0"/>
          <a:ext cx="0" cy="0"/>
          <a:chOff x="0" y="0"/>
          <a:chExt cx="0" cy="0"/>
        </a:xfrm>
      </p:grpSpPr>
      <p:pic>
        <p:nvPicPr>
          <p:cNvPr id="157" name="Google Shape;157;g5d851145c9_0_109"/>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58" name="Google Shape;158;g5d851145c9_0_109"/>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59" name="Google Shape;159;g5d851145c9_0_109"/>
          <p:cNvSpPr txBox="1"/>
          <p:nvPr/>
        </p:nvSpPr>
        <p:spPr>
          <a:xfrm>
            <a:off x="458937" y="2641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             Agile ?</a:t>
            </a:r>
            <a:endParaRPr sz="3600">
              <a:latin typeface="Pacifico"/>
              <a:ea typeface="Pacifico"/>
              <a:cs typeface="Pacifico"/>
              <a:sym typeface="Pacifico"/>
            </a:endParaRPr>
          </a:p>
        </p:txBody>
      </p:sp>
      <p:sp>
        <p:nvSpPr>
          <p:cNvPr id="160" name="Google Shape;160;g5d851145c9_0_109"/>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61" name="Google Shape;161;g5d851145c9_0_109"/>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162" name="Google Shape;162;g5d851145c9_0_109"/>
          <p:cNvPicPr preferRelativeResize="0"/>
          <p:nvPr/>
        </p:nvPicPr>
        <p:blipFill>
          <a:blip r:embed="rId6">
            <a:alphaModFix/>
          </a:blip>
          <a:stretch>
            <a:fillRect/>
          </a:stretch>
        </p:blipFill>
        <p:spPr>
          <a:xfrm>
            <a:off x="458925" y="1940672"/>
            <a:ext cx="6096000" cy="3821225"/>
          </a:xfrm>
          <a:prstGeom prst="rect">
            <a:avLst/>
          </a:prstGeom>
          <a:noFill/>
          <a:ln>
            <a:noFill/>
          </a:ln>
        </p:spPr>
      </p:pic>
      <p:pic>
        <p:nvPicPr>
          <p:cNvPr id="163" name="Google Shape;163;g5d851145c9_0_109"/>
          <p:cNvPicPr preferRelativeResize="0"/>
          <p:nvPr/>
        </p:nvPicPr>
        <p:blipFill>
          <a:blip r:embed="rId7">
            <a:alphaModFix/>
          </a:blip>
          <a:stretch>
            <a:fillRect/>
          </a:stretch>
        </p:blipFill>
        <p:spPr>
          <a:xfrm>
            <a:off x="7365700" y="1373800"/>
            <a:ext cx="4489425" cy="4388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a:t>
            </a:r>
            <a:endParaRPr sz="2800" dirty="0">
              <a:solidFill>
                <a:schemeClr val="bg1"/>
              </a:solidFill>
              <a:highlight>
                <a:srgbClr val="80008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4" name="Rectangle 3">
            <a:extLst>
              <a:ext uri="{FF2B5EF4-FFF2-40B4-BE49-F238E27FC236}">
                <a16:creationId xmlns:a16="http://schemas.microsoft.com/office/drawing/2014/main" id="{B5139830-D521-4EB9-8FF8-9DC7E73AFF18}"/>
              </a:ext>
            </a:extLst>
          </p:cNvPr>
          <p:cNvSpPr/>
          <p:nvPr/>
        </p:nvSpPr>
        <p:spPr>
          <a:xfrm>
            <a:off x="756356" y="1120676"/>
            <a:ext cx="10972800" cy="4524315"/>
          </a:xfrm>
          <a:prstGeom prst="rect">
            <a:avLst/>
          </a:prstGeom>
        </p:spPr>
        <p:txBody>
          <a:bodyPr wrap="square">
            <a:spAutoFit/>
          </a:bodyPr>
          <a:lstStyle/>
          <a:p>
            <a:r>
              <a:rPr lang="fr-FR" sz="1600" dirty="0">
                <a:latin typeface="Arial" panose="020B0604020202020204" pitchFamily="34" charset="0"/>
              </a:rPr>
              <a:t>Les 5 valeurs de Scrum décrites dans le Scrum guide sont les suivantes, parfois regroupées sous l’acronyme </a:t>
            </a:r>
            <a:r>
              <a:rPr lang="fr-FR" sz="1600" dirty="0">
                <a:solidFill>
                  <a:schemeClr val="bg1"/>
                </a:solidFill>
                <a:highlight>
                  <a:srgbClr val="008000"/>
                </a:highlight>
                <a:latin typeface="Arial" panose="020B0604020202020204" pitchFamily="34" charset="0"/>
              </a:rPr>
              <a:t>F.O.R.C.E de Scrum </a:t>
            </a:r>
            <a:r>
              <a:rPr lang="fr-FR" sz="1600" dirty="0">
                <a:latin typeface="Arial" panose="020B0604020202020204" pitchFamily="34" charset="0"/>
              </a:rPr>
              <a:t>:</a:t>
            </a:r>
          </a:p>
          <a:p>
            <a:endParaRPr lang="fr-FR" sz="1600" dirty="0">
              <a:latin typeface="Arial" panose="020B0604020202020204" pitchFamily="34" charset="0"/>
            </a:endParaRPr>
          </a:p>
          <a:p>
            <a:pPr>
              <a:buFont typeface="Arial" panose="020B0604020202020204" pitchFamily="34" charset="0"/>
              <a:buChar char="•"/>
            </a:pPr>
            <a:r>
              <a:rPr lang="fr-FR" sz="1600" b="1" dirty="0">
                <a:latin typeface="Arial" panose="020B0604020202020204" pitchFamily="34" charset="0"/>
              </a:rPr>
              <a:t>Focus</a:t>
            </a:r>
            <a:r>
              <a:rPr lang="fr-FR" sz="1600" dirty="0">
                <a:latin typeface="Arial" panose="020B0604020202020204" pitchFamily="34" charset="0"/>
              </a:rPr>
              <a:t>.</a:t>
            </a:r>
            <a:br>
              <a:rPr lang="fr-FR" sz="1600" dirty="0">
                <a:latin typeface="Arial" panose="020B0604020202020204" pitchFamily="34" charset="0"/>
              </a:rPr>
            </a:br>
            <a:r>
              <a:rPr lang="fr-FR" sz="1600" dirty="0">
                <a:latin typeface="Arial" panose="020B0604020202020204" pitchFamily="34" charset="0"/>
              </a:rPr>
              <a:t>Chacun se concentre sur le travail à faire dans le sprint et les objectifs de l'équipe Scrum.</a:t>
            </a:r>
            <a:br>
              <a:rPr lang="fr-FR" sz="1600" dirty="0">
                <a:latin typeface="Arial" panose="020B0604020202020204" pitchFamily="34" charset="0"/>
              </a:rPr>
            </a:br>
            <a:endParaRPr lang="fr-FR" sz="1600" dirty="0">
              <a:latin typeface="Arial" panose="020B0604020202020204" pitchFamily="34" charset="0"/>
            </a:endParaRPr>
          </a:p>
          <a:p>
            <a:pPr>
              <a:buFont typeface="Arial" panose="020B0604020202020204" pitchFamily="34" charset="0"/>
              <a:buChar char="•"/>
            </a:pPr>
            <a:r>
              <a:rPr lang="fr-FR" sz="1600" b="1" dirty="0">
                <a:latin typeface="Arial" panose="020B0604020202020204" pitchFamily="34" charset="0"/>
              </a:rPr>
              <a:t>Ouverture</a:t>
            </a:r>
            <a:r>
              <a:rPr lang="fr-FR" sz="1600" dirty="0">
                <a:latin typeface="Arial" panose="020B0604020202020204" pitchFamily="34" charset="0"/>
              </a:rPr>
              <a:t>.</a:t>
            </a:r>
            <a:br>
              <a:rPr lang="fr-FR" sz="1600" dirty="0">
                <a:latin typeface="Arial" panose="020B0604020202020204" pitchFamily="34" charset="0"/>
              </a:rPr>
            </a:br>
            <a:r>
              <a:rPr lang="fr-FR" sz="1600" dirty="0">
                <a:latin typeface="Arial" panose="020B0604020202020204" pitchFamily="34" charset="0"/>
              </a:rPr>
              <a:t>L'équipe Scrum et ses parties prenantes conviennent d'être ouverts sur tout le travail ainsi que les défis liés à l'exécution de ce travail.</a:t>
            </a:r>
            <a:br>
              <a:rPr lang="fr-FR" sz="1600" dirty="0">
                <a:latin typeface="Arial" panose="020B0604020202020204" pitchFamily="34" charset="0"/>
              </a:rPr>
            </a:br>
            <a:endParaRPr lang="fr-FR" sz="1600" dirty="0">
              <a:latin typeface="Arial" panose="020B0604020202020204" pitchFamily="34" charset="0"/>
            </a:endParaRPr>
          </a:p>
          <a:p>
            <a:pPr>
              <a:buFont typeface="Arial" panose="020B0604020202020204" pitchFamily="34" charset="0"/>
              <a:buChar char="•"/>
            </a:pPr>
            <a:r>
              <a:rPr lang="fr-FR" sz="1600" b="1" dirty="0">
                <a:latin typeface="Arial" panose="020B0604020202020204" pitchFamily="34" charset="0"/>
              </a:rPr>
              <a:t>Respect</a:t>
            </a:r>
            <a:r>
              <a:rPr lang="fr-FR" sz="1600" dirty="0">
                <a:latin typeface="Arial" panose="020B0604020202020204" pitchFamily="34" charset="0"/>
              </a:rPr>
              <a:t>.</a:t>
            </a:r>
            <a:br>
              <a:rPr lang="fr-FR" sz="1600" dirty="0">
                <a:latin typeface="Arial" panose="020B0604020202020204" pitchFamily="34" charset="0"/>
              </a:rPr>
            </a:br>
            <a:r>
              <a:rPr lang="fr-FR" sz="1600" dirty="0">
                <a:latin typeface="Arial" panose="020B0604020202020204" pitchFamily="34" charset="0"/>
              </a:rPr>
              <a:t>Les membres de l'équipe Scrum se respectent pour être des personnes capables et indépendantes.</a:t>
            </a:r>
            <a:br>
              <a:rPr lang="fr-FR" sz="1600" dirty="0">
                <a:latin typeface="Arial" panose="020B0604020202020204" pitchFamily="34" charset="0"/>
              </a:rPr>
            </a:br>
            <a:endParaRPr lang="fr-FR" sz="1600" dirty="0">
              <a:latin typeface="Arial" panose="020B0604020202020204" pitchFamily="34" charset="0"/>
            </a:endParaRPr>
          </a:p>
          <a:p>
            <a:pPr>
              <a:buFont typeface="Arial" panose="020B0604020202020204" pitchFamily="34" charset="0"/>
              <a:buChar char="•"/>
            </a:pPr>
            <a:r>
              <a:rPr lang="fr-FR" sz="1600" b="1" dirty="0">
                <a:latin typeface="Arial" panose="020B0604020202020204" pitchFamily="34" charset="0"/>
              </a:rPr>
              <a:t>Courage</a:t>
            </a:r>
            <a:r>
              <a:rPr lang="fr-FR" sz="1600" dirty="0">
                <a:latin typeface="Arial" panose="020B0604020202020204" pitchFamily="34" charset="0"/>
              </a:rPr>
              <a:t>.</a:t>
            </a:r>
            <a:br>
              <a:rPr lang="fr-FR" sz="1600" dirty="0">
                <a:latin typeface="Arial" panose="020B0604020202020204" pitchFamily="34" charset="0"/>
              </a:rPr>
            </a:br>
            <a:r>
              <a:rPr lang="fr-FR" sz="1600" dirty="0">
                <a:latin typeface="Arial" panose="020B0604020202020204" pitchFamily="34" charset="0"/>
              </a:rPr>
              <a:t>Les membres de l'équipe Scrum ont le courage de faire ce qu'il faut et de travailler sur des problèmes difficiles.</a:t>
            </a:r>
            <a:br>
              <a:rPr lang="fr-FR" sz="1600" dirty="0">
                <a:latin typeface="Arial" panose="020B0604020202020204" pitchFamily="34" charset="0"/>
              </a:rPr>
            </a:br>
            <a:endParaRPr lang="fr-FR" sz="1600" dirty="0">
              <a:latin typeface="Arial" panose="020B0604020202020204" pitchFamily="34" charset="0"/>
            </a:endParaRPr>
          </a:p>
          <a:p>
            <a:pPr>
              <a:buFont typeface="Arial" panose="020B0604020202020204" pitchFamily="34" charset="0"/>
              <a:buChar char="•"/>
            </a:pPr>
            <a:r>
              <a:rPr lang="fr-FR" sz="1600" b="1" dirty="0">
                <a:latin typeface="Arial" panose="020B0604020202020204" pitchFamily="34" charset="0"/>
              </a:rPr>
              <a:t>Engagement</a:t>
            </a:r>
            <a:r>
              <a:rPr lang="fr-FR" sz="1600" dirty="0">
                <a:latin typeface="Arial" panose="020B0604020202020204" pitchFamily="34" charset="0"/>
              </a:rPr>
              <a:t>. </a:t>
            </a:r>
            <a:br>
              <a:rPr lang="fr-FR" sz="1600" dirty="0">
                <a:latin typeface="Arial" panose="020B0604020202020204" pitchFamily="34" charset="0"/>
              </a:rPr>
            </a:br>
            <a:r>
              <a:rPr lang="fr-FR" sz="1600" dirty="0">
                <a:latin typeface="Arial" panose="020B0604020202020204" pitchFamily="34" charset="0"/>
              </a:rPr>
              <a:t>Les collaborateurs s'engagent personnellement à atteindre les objectifs de l'équipe Scrum.</a:t>
            </a:r>
          </a:p>
        </p:txBody>
      </p:sp>
    </p:spTree>
    <p:extLst>
      <p:ext uri="{BB962C8B-B14F-4D97-AF65-F5344CB8AC3E}">
        <p14:creationId xmlns:p14="http://schemas.microsoft.com/office/powerpoint/2010/main" val="33818642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a:t>
            </a:r>
            <a:endParaRPr sz="2800" dirty="0">
              <a:solidFill>
                <a:schemeClr val="bg1"/>
              </a:solidFill>
              <a:highlight>
                <a:srgbClr val="80008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2" name="Rectangle 1">
            <a:extLst>
              <a:ext uri="{FF2B5EF4-FFF2-40B4-BE49-F238E27FC236}">
                <a16:creationId xmlns:a16="http://schemas.microsoft.com/office/drawing/2014/main" id="{17AA8D11-3847-4F1C-A874-A614F09DCD56}"/>
              </a:ext>
            </a:extLst>
          </p:cNvPr>
          <p:cNvSpPr/>
          <p:nvPr/>
        </p:nvSpPr>
        <p:spPr>
          <a:xfrm>
            <a:off x="1277937" y="975784"/>
            <a:ext cx="9358489" cy="4893647"/>
          </a:xfrm>
          <a:prstGeom prst="rect">
            <a:avLst/>
          </a:prstGeom>
        </p:spPr>
        <p:txBody>
          <a:bodyPr wrap="square">
            <a:spAutoFit/>
          </a:bodyPr>
          <a:lstStyle/>
          <a:p>
            <a:r>
              <a:rPr lang="fr-FR" sz="2000" b="1" dirty="0">
                <a:latin typeface="Mulish"/>
              </a:rPr>
              <a:t>1 ) </a:t>
            </a:r>
            <a:r>
              <a:rPr lang="fr-FR" sz="3200" b="1" dirty="0">
                <a:latin typeface="Mulish"/>
              </a:rPr>
              <a:t>Le focus, pour maintenir son attention</a:t>
            </a:r>
          </a:p>
          <a:p>
            <a:endParaRPr lang="fr-FR" sz="2000" b="1" dirty="0">
              <a:latin typeface="Mulish"/>
            </a:endParaRPr>
          </a:p>
          <a:p>
            <a:r>
              <a:rPr lang="fr-FR" sz="2000" dirty="0">
                <a:latin typeface="Arial" panose="020B0604020202020204" pitchFamily="34" charset="0"/>
              </a:rPr>
              <a:t>Éparpiller son attention sur de multiples fonctionnalités à développer, c’est le meilleur moyen pour avancer un peu sur tout mais ne jamais rien finir.</a:t>
            </a:r>
          </a:p>
          <a:p>
            <a:endParaRPr lang="fr-FR" sz="2000" dirty="0">
              <a:latin typeface="Arial" panose="020B0604020202020204" pitchFamily="34" charset="0"/>
            </a:endParaRPr>
          </a:p>
          <a:p>
            <a:r>
              <a:rPr lang="fr-FR" sz="2000" dirty="0">
                <a:latin typeface="Arial" panose="020B0604020202020204" pitchFamily="34" charset="0"/>
              </a:rPr>
              <a:t>En Scrum, il n’y a pas de place pour le multitâches. L’équipe Scrum doit finir ce qu’elle a commencé avant d’entamer un nouveau travail.</a:t>
            </a:r>
          </a:p>
          <a:p>
            <a:endParaRPr lang="fr-FR" sz="2000" dirty="0">
              <a:latin typeface="Arial" panose="020B0604020202020204" pitchFamily="34" charset="0"/>
            </a:endParaRPr>
          </a:p>
          <a:p>
            <a:r>
              <a:rPr lang="fr-FR" sz="2000" dirty="0">
                <a:latin typeface="Arial" panose="020B0604020202020204" pitchFamily="34" charset="0"/>
              </a:rPr>
              <a:t>Afin de garder une qualité constante, un rythme de travail soutenable sur la durée et d’éviter les rushs lorsque l’échéance se rapproche, les membres de l’équipe doivent porter leur attention sur le produit qu’ils réalisent, les objectifs à atteindre, et plus particulièrement sur les tâches en cours de réalisation.</a:t>
            </a:r>
          </a:p>
          <a:p>
            <a:endParaRPr lang="fr-FR" sz="2000" dirty="0">
              <a:latin typeface="Arial" panose="020B0604020202020204" pitchFamily="34" charset="0"/>
            </a:endParaRPr>
          </a:p>
          <a:p>
            <a:r>
              <a:rPr lang="fr-FR" sz="2000" dirty="0">
                <a:latin typeface="Arial" panose="020B0604020202020204" pitchFamily="34" charset="0"/>
              </a:rPr>
              <a:t>Pour obtenir des résultats à la hauteur des attentes, la capacité à être focus est essentielle.</a:t>
            </a:r>
          </a:p>
        </p:txBody>
      </p:sp>
    </p:spTree>
    <p:extLst>
      <p:ext uri="{BB962C8B-B14F-4D97-AF65-F5344CB8AC3E}">
        <p14:creationId xmlns:p14="http://schemas.microsoft.com/office/powerpoint/2010/main" val="382739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a:t>
            </a:r>
            <a:endParaRPr sz="2800" dirty="0">
              <a:solidFill>
                <a:schemeClr val="bg1"/>
              </a:solidFill>
              <a:highlight>
                <a:srgbClr val="80008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3" name="Rectangle 2">
            <a:extLst>
              <a:ext uri="{FF2B5EF4-FFF2-40B4-BE49-F238E27FC236}">
                <a16:creationId xmlns:a16="http://schemas.microsoft.com/office/drawing/2014/main" id="{81153F4C-4BE8-4D0A-AFE9-00B887E0FF3C}"/>
              </a:ext>
            </a:extLst>
          </p:cNvPr>
          <p:cNvSpPr/>
          <p:nvPr/>
        </p:nvSpPr>
        <p:spPr>
          <a:xfrm>
            <a:off x="1625600" y="817034"/>
            <a:ext cx="9810043" cy="5262979"/>
          </a:xfrm>
          <a:prstGeom prst="rect">
            <a:avLst/>
          </a:prstGeom>
        </p:spPr>
        <p:txBody>
          <a:bodyPr wrap="square">
            <a:spAutoFit/>
          </a:bodyPr>
          <a:lstStyle/>
          <a:p>
            <a:r>
              <a:rPr lang="fr-FR" sz="2400" b="1" dirty="0">
                <a:latin typeface="Mulish"/>
              </a:rPr>
              <a:t>2 ) L'ouverture, pour apprendre et s'améliorer</a:t>
            </a:r>
          </a:p>
          <a:p>
            <a:r>
              <a:rPr lang="fr-FR" sz="2400" dirty="0">
                <a:latin typeface="Arial" panose="020B0604020202020204" pitchFamily="34" charset="0"/>
              </a:rPr>
              <a:t>Les équipes agiles doivent faire preuve d’ouverture aux nouvelles idées, aux nouvelles manières de faire. Elles doivent constamment chercher à tester, à apprendre et à s’améliorer.</a:t>
            </a:r>
          </a:p>
          <a:p>
            <a:r>
              <a:rPr lang="fr-FR" sz="2400" dirty="0">
                <a:latin typeface="Arial" panose="020B0604020202020204" pitchFamily="34" charset="0"/>
              </a:rPr>
              <a:t>Les équipes Scrum doivent également rester en contact régulier avec les parties prenantes du projet, en restant sincère et ouverte dans leur communication, et transparent sur la charge de travail et les challenges rencontrés.</a:t>
            </a:r>
          </a:p>
          <a:p>
            <a:r>
              <a:rPr lang="fr-FR" sz="2400" dirty="0">
                <a:latin typeface="Arial" panose="020B0604020202020204" pitchFamily="34" charset="0"/>
              </a:rPr>
              <a:t>L’ouverture d’esprit, c’est aussi accepter le changement. Nous vivons dans un monde complexe et incertain, sans cesse en évolution. Un marché ou un produit peut se faire disrupter en quelques semaines. Les consommateurs peuvent changer leurs habitudes. Et vos clients peuvent adapter leur besoin au fil du temps. Le changement est rapide, et l’équipe doit rester ouverte à cela.</a:t>
            </a:r>
          </a:p>
        </p:txBody>
      </p:sp>
    </p:spTree>
    <p:extLst>
      <p:ext uri="{BB962C8B-B14F-4D97-AF65-F5344CB8AC3E}">
        <p14:creationId xmlns:p14="http://schemas.microsoft.com/office/powerpoint/2010/main" val="13808839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a:t>
            </a:r>
            <a:endParaRPr sz="2800" dirty="0">
              <a:solidFill>
                <a:schemeClr val="bg1"/>
              </a:solidFill>
              <a:highlight>
                <a:srgbClr val="80008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2" name="Rectangle 1">
            <a:extLst>
              <a:ext uri="{FF2B5EF4-FFF2-40B4-BE49-F238E27FC236}">
                <a16:creationId xmlns:a16="http://schemas.microsoft.com/office/drawing/2014/main" id="{B40E2076-13CE-4011-952E-BF908C31154A}"/>
              </a:ext>
            </a:extLst>
          </p:cNvPr>
          <p:cNvSpPr/>
          <p:nvPr/>
        </p:nvSpPr>
        <p:spPr>
          <a:xfrm>
            <a:off x="368300" y="883534"/>
            <a:ext cx="11696699" cy="5324535"/>
          </a:xfrm>
          <a:prstGeom prst="rect">
            <a:avLst/>
          </a:prstGeom>
        </p:spPr>
        <p:txBody>
          <a:bodyPr wrap="square">
            <a:spAutoFit/>
          </a:bodyPr>
          <a:lstStyle/>
          <a:p>
            <a:r>
              <a:rPr lang="fr-FR" sz="2000" b="1" dirty="0">
                <a:latin typeface="Mulish"/>
              </a:rPr>
              <a:t>3 ) Le respect, pour faire émerger la confiance</a:t>
            </a:r>
          </a:p>
          <a:p>
            <a:endParaRPr lang="fr-FR" sz="2000" b="1" dirty="0">
              <a:latin typeface="Mulish"/>
            </a:endParaRPr>
          </a:p>
          <a:p>
            <a:r>
              <a:rPr lang="fr-FR" sz="2000" dirty="0">
                <a:latin typeface="Arial" panose="020B0604020202020204" pitchFamily="34" charset="0"/>
              </a:rPr>
              <a:t>Tous les membres de l’équipe Scrum doivent faire preuve de respect entre eux, envers le Product </a:t>
            </a:r>
            <a:r>
              <a:rPr lang="fr-FR" sz="2000" dirty="0" err="1">
                <a:latin typeface="Arial" panose="020B0604020202020204" pitchFamily="34" charset="0"/>
              </a:rPr>
              <a:t>Owner</a:t>
            </a:r>
            <a:r>
              <a:rPr lang="fr-FR" sz="2000" dirty="0">
                <a:latin typeface="Arial" panose="020B0604020202020204" pitchFamily="34" charset="0"/>
              </a:rPr>
              <a:t>, envers les parties prenantes, envers le Scrum Master, envers le client.</a:t>
            </a:r>
          </a:p>
          <a:p>
            <a:endParaRPr lang="fr-FR" sz="2000" dirty="0">
              <a:latin typeface="Arial" panose="020B0604020202020204" pitchFamily="34" charset="0"/>
            </a:endParaRPr>
          </a:p>
          <a:p>
            <a:r>
              <a:rPr lang="fr-FR" sz="2000" dirty="0">
                <a:latin typeface="Arial" panose="020B0604020202020204" pitchFamily="34" charset="0"/>
              </a:rPr>
              <a:t>La force des équipes Scrum réside dans la manière de collaborer ensemble et dans la contribution que chacun peut apporter à l’équipe pour réussir les objectifs du Sprint. Cela ne peut se produire que si tout le monde se respecte, ce qui permettra de faire émerger la confiance.</a:t>
            </a:r>
          </a:p>
          <a:p>
            <a:endParaRPr lang="fr-FR" sz="2000" dirty="0">
              <a:latin typeface="Arial" panose="020B0604020202020204" pitchFamily="34" charset="0"/>
            </a:endParaRPr>
          </a:p>
          <a:p>
            <a:r>
              <a:rPr lang="fr-FR" sz="2000" dirty="0">
                <a:latin typeface="Arial" panose="020B0604020202020204" pitchFamily="34" charset="0"/>
              </a:rPr>
              <a:t>Concrètement, cela veut dire qu’on met de côté les titres et les égos pour tous travailler ensemble et avancer dans la même direction.</a:t>
            </a:r>
          </a:p>
          <a:p>
            <a:r>
              <a:rPr lang="fr-FR" sz="2000" dirty="0">
                <a:latin typeface="Arial" panose="020B0604020202020204" pitchFamily="34" charset="0"/>
              </a:rPr>
              <a:t>On respecte les idées des autres. On laisse les personnes finir de s’exprimer avant de prendre la parole à son tour. On donne la permission aux autres d’être mal luné et d’avoir de mauvaises journées de temps en temps : on ne va pas se leurrer, notre humeur et notre énergie ne sont pas constantes de jour en jour. On respecte également les opinions, l’expérience, la culture des autres.</a:t>
            </a:r>
          </a:p>
          <a:p>
            <a:r>
              <a:rPr lang="fr-FR" sz="2000" dirty="0">
                <a:latin typeface="Arial" panose="020B0604020202020204" pitchFamily="34" charset="0"/>
              </a:rPr>
              <a:t>Faire preuve de respect, c’est aussi accepter que le client puisse changer d’avis en cours de route ou encore d’accepter que des membres de l’équipe Scrum puissent se tromper.</a:t>
            </a:r>
          </a:p>
        </p:txBody>
      </p:sp>
    </p:spTree>
    <p:extLst>
      <p:ext uri="{BB962C8B-B14F-4D97-AF65-F5344CB8AC3E}">
        <p14:creationId xmlns:p14="http://schemas.microsoft.com/office/powerpoint/2010/main" val="1443012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a:t>
            </a:r>
            <a:endParaRPr sz="2800" dirty="0">
              <a:solidFill>
                <a:schemeClr val="bg1"/>
              </a:solidFill>
              <a:highlight>
                <a:srgbClr val="80008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3" name="Rectangle 2">
            <a:extLst>
              <a:ext uri="{FF2B5EF4-FFF2-40B4-BE49-F238E27FC236}">
                <a16:creationId xmlns:a16="http://schemas.microsoft.com/office/drawing/2014/main" id="{44A0847A-7C0F-4CD9-8C6C-390D8628B008}"/>
              </a:ext>
            </a:extLst>
          </p:cNvPr>
          <p:cNvSpPr/>
          <p:nvPr/>
        </p:nvSpPr>
        <p:spPr>
          <a:xfrm>
            <a:off x="804553" y="838699"/>
            <a:ext cx="10582893" cy="5324535"/>
          </a:xfrm>
          <a:prstGeom prst="rect">
            <a:avLst/>
          </a:prstGeom>
        </p:spPr>
        <p:txBody>
          <a:bodyPr wrap="square">
            <a:spAutoFit/>
          </a:bodyPr>
          <a:lstStyle/>
          <a:p>
            <a:r>
              <a:rPr lang="fr-FR" sz="2000" b="1" dirty="0">
                <a:latin typeface="Mulish"/>
              </a:rPr>
              <a:t>4 ) Le courage, pour développer la transparence</a:t>
            </a:r>
          </a:p>
          <a:p>
            <a:endParaRPr lang="fr-FR" sz="2000" b="1" dirty="0">
              <a:latin typeface="Mulish"/>
            </a:endParaRPr>
          </a:p>
          <a:p>
            <a:r>
              <a:rPr lang="fr-FR" sz="2000" dirty="0">
                <a:latin typeface="Arial" panose="020B0604020202020204" pitchFamily="34" charset="0"/>
              </a:rPr>
              <a:t>Les équipes Scrum doivent avoir le courage </a:t>
            </a:r>
            <a:r>
              <a:rPr lang="fr-FR" sz="2000" b="1" dirty="0">
                <a:latin typeface="Arial" panose="020B0604020202020204" pitchFamily="34" charset="0"/>
              </a:rPr>
              <a:t>de faire face à des challenges et des problèmes complexes et de les relever avec brio.</a:t>
            </a:r>
          </a:p>
          <a:p>
            <a:r>
              <a:rPr lang="fr-FR" sz="2000" dirty="0">
                <a:latin typeface="Arial" panose="020B0604020202020204" pitchFamily="34" charset="0"/>
              </a:rPr>
              <a:t>S’il faut pour cela faire un arbitrage, l’équipe Scrum choisit la meilleure solution : la solution qui lui paraît la plus adaptée pour répondre à cette situation. </a:t>
            </a:r>
            <a:r>
              <a:rPr lang="fr-FR" sz="2000" dirty="0">
                <a:highlight>
                  <a:srgbClr val="FFFF00"/>
                </a:highlight>
                <a:latin typeface="Arial" panose="020B0604020202020204" pitchFamily="34" charset="0"/>
              </a:rPr>
              <a:t>Pas la plus simple. Pas la plus populaire. Mais celle qui est juste.</a:t>
            </a:r>
          </a:p>
          <a:p>
            <a:r>
              <a:rPr lang="fr-FR" sz="2000" dirty="0">
                <a:latin typeface="Arial" panose="020B0604020202020204" pitchFamily="34" charset="0"/>
              </a:rPr>
              <a:t>Une équipe Scrum qui n’a pas le courage de prendre des risques et d’essayer de nouvelles choses n’est ni innovante, ni créative, ni productive. </a:t>
            </a:r>
            <a:r>
              <a:rPr lang="fr-FR" sz="2000" dirty="0">
                <a:highlight>
                  <a:srgbClr val="FFFF00"/>
                </a:highlight>
                <a:latin typeface="Arial" panose="020B0604020202020204" pitchFamily="34" charset="0"/>
              </a:rPr>
              <a:t>Le principe même des méthodes agiles est de tester, d’apprendre et de s’adapter : il faut donc oser.</a:t>
            </a:r>
          </a:p>
          <a:p>
            <a:r>
              <a:rPr lang="fr-FR" sz="2000" dirty="0">
                <a:latin typeface="Arial" panose="020B0604020202020204" pitchFamily="34" charset="0"/>
              </a:rPr>
              <a:t>Parfois, dire non est la meilleure chose à faire pour l’équipe. Pour éviter de se retrouver en surcharge. Pour éviter de baisser le niveau de qualité. Pour éviter de pressuriser les membres de l’équipe. Mais dire non n’est pas chose aisée.</a:t>
            </a:r>
          </a:p>
          <a:p>
            <a:r>
              <a:rPr lang="fr-FR" sz="2000" dirty="0">
                <a:latin typeface="Arial" panose="020B0604020202020204" pitchFamily="34" charset="0"/>
              </a:rPr>
              <a:t>Faire preuve de courage, c’est oser dire non aux parties prenantes qui veulent tout faire en même temps.</a:t>
            </a:r>
          </a:p>
          <a:p>
            <a:r>
              <a:rPr lang="fr-FR" sz="2000" dirty="0">
                <a:latin typeface="Arial" panose="020B0604020202020204" pitchFamily="34" charset="0"/>
              </a:rPr>
              <a:t>Enfin, être courageux, c’est aussi porter haut et fort la méthodologie Scrum, ses valeurs et principes, même face aux sceptiques et aux détracteurs.</a:t>
            </a:r>
          </a:p>
        </p:txBody>
      </p:sp>
    </p:spTree>
    <p:extLst>
      <p:ext uri="{BB962C8B-B14F-4D97-AF65-F5344CB8AC3E}">
        <p14:creationId xmlns:p14="http://schemas.microsoft.com/office/powerpoint/2010/main" val="2365201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0" y="-2962"/>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a:t>
            </a:r>
            <a:endParaRPr sz="2800" dirty="0">
              <a:solidFill>
                <a:schemeClr val="bg1"/>
              </a:solidFill>
              <a:highlight>
                <a:srgbClr val="80008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4" name="Rectangle 3">
            <a:extLst>
              <a:ext uri="{FF2B5EF4-FFF2-40B4-BE49-F238E27FC236}">
                <a16:creationId xmlns:a16="http://schemas.microsoft.com/office/drawing/2014/main" id="{3693CFE7-966C-48F1-8EA6-88156C763234}"/>
              </a:ext>
            </a:extLst>
          </p:cNvPr>
          <p:cNvSpPr/>
          <p:nvPr/>
        </p:nvSpPr>
        <p:spPr>
          <a:xfrm>
            <a:off x="421835" y="606780"/>
            <a:ext cx="11700316" cy="5693866"/>
          </a:xfrm>
          <a:prstGeom prst="rect">
            <a:avLst/>
          </a:prstGeom>
        </p:spPr>
        <p:txBody>
          <a:bodyPr wrap="square">
            <a:spAutoFit/>
          </a:bodyPr>
          <a:lstStyle/>
          <a:p>
            <a:r>
              <a:rPr lang="fr-FR" sz="2000" b="1" dirty="0"/>
              <a:t>5 ) L'engagement, pour maintenir la qualité</a:t>
            </a:r>
          </a:p>
          <a:p>
            <a:endParaRPr lang="fr-FR" sz="2000" b="1" dirty="0"/>
          </a:p>
          <a:p>
            <a:r>
              <a:rPr lang="fr-FR" sz="1800" dirty="0"/>
              <a:t>Chaque membre de l’équipe Scrum s’engage personnellement à atteindre les objectifs de l’équipe et du projet. Cela ne signifie pas simplement promettre de respecter les échéances et de réaliser tous les tests qualités. Ce serait trop simple.</a:t>
            </a:r>
          </a:p>
          <a:p>
            <a:endParaRPr lang="fr-FR" sz="1800" dirty="0"/>
          </a:p>
          <a:p>
            <a:r>
              <a:rPr lang="fr-FR" sz="1800" dirty="0"/>
              <a:t>Bien que s’engager signifie de tout faire pour respecter les échéances, prendre son autonomie, prendre des décisions fortes sur le produit, cela va encore plus loin.</a:t>
            </a:r>
          </a:p>
          <a:p>
            <a:endParaRPr lang="fr-FR" sz="1800" dirty="0"/>
          </a:p>
          <a:p>
            <a:r>
              <a:rPr lang="fr-FR" sz="1800" dirty="0"/>
              <a:t>Chacun s’engage à donner le meilleur de soi-même, à fournir la meilleure qualité possible, à apprendre et à s’améliorer continuellement, à faire sienne la cause et la vision du projet et à travailler de manière collaborative.</a:t>
            </a:r>
          </a:p>
          <a:p>
            <a:endParaRPr lang="fr-FR" sz="1800" dirty="0"/>
          </a:p>
          <a:p>
            <a:r>
              <a:rPr lang="fr-FR" sz="1800" dirty="0"/>
              <a:t>Pour qu’une équipe agile Scrum fonctionne, la confiance doit régner. Chacun doit faire confiance aux autres et partir du principe que les engagements pris seront respectés.</a:t>
            </a:r>
          </a:p>
          <a:p>
            <a:endParaRPr lang="fr-FR" sz="1800" dirty="0"/>
          </a:p>
          <a:p>
            <a:r>
              <a:rPr lang="fr-FR" sz="1800" dirty="0"/>
              <a:t>D’ailleurs, on encourage les équipes à ne prendre que les tâches qu’ils pensent pouvoir compléter dans le prochain Sprint, sans baisser le niveau de qualité.</a:t>
            </a:r>
          </a:p>
          <a:p>
            <a:endParaRPr lang="fr-FR" sz="1800" dirty="0"/>
          </a:p>
          <a:p>
            <a:r>
              <a:rPr lang="fr-FR" sz="1800" dirty="0"/>
              <a:t>Enfin, lorsqu’un membre de l’équipe Scrum n’est pas sûr de comment quelque chose fonctionne, il ne doit pas avoir peur de demander. Clarifier les choses, c’est le meilleur moyen de garder un haut niveau de qualité.</a:t>
            </a:r>
          </a:p>
        </p:txBody>
      </p:sp>
    </p:spTree>
    <p:extLst>
      <p:ext uri="{BB962C8B-B14F-4D97-AF65-F5344CB8AC3E}">
        <p14:creationId xmlns:p14="http://schemas.microsoft.com/office/powerpoint/2010/main" val="2565015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    /     3    </a:t>
            </a:r>
            <a:r>
              <a:rPr lang="en-US" sz="2800" b="1" i="0" u="none" dirty="0">
                <a:solidFill>
                  <a:srgbClr val="000000"/>
                </a:solidFill>
                <a:latin typeface="Calibri"/>
                <a:ea typeface="Calibri"/>
                <a:cs typeface="Calibri"/>
                <a:sym typeface="Calibri"/>
              </a:rPr>
              <a:t> </a:t>
            </a:r>
            <a:r>
              <a:rPr lang="fr-FR" sz="2800" b="1" i="1" u="none" dirty="0">
                <a:solidFill>
                  <a:schemeClr val="bg1"/>
                </a:solidFill>
                <a:highlight>
                  <a:srgbClr val="800080"/>
                </a:highlight>
                <a:latin typeface="Calibri"/>
                <a:ea typeface="Calibri"/>
                <a:cs typeface="Calibri"/>
                <a:sym typeface="Calibri"/>
              </a:rPr>
              <a:t>P</a:t>
            </a:r>
            <a:r>
              <a:rPr lang="fr-FR" sz="2800" i="1" dirty="0">
                <a:solidFill>
                  <a:schemeClr val="bg1"/>
                </a:solidFill>
                <a:highlight>
                  <a:srgbClr val="800080"/>
                </a:highlight>
              </a:rPr>
              <a:t>iliers</a:t>
            </a:r>
            <a:endParaRPr sz="2800" dirty="0">
              <a:solidFill>
                <a:schemeClr val="bg1"/>
              </a:solidFill>
              <a:highlight>
                <a:srgbClr val="80008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3" name="Rectangle 2">
            <a:extLst>
              <a:ext uri="{FF2B5EF4-FFF2-40B4-BE49-F238E27FC236}">
                <a16:creationId xmlns:a16="http://schemas.microsoft.com/office/drawing/2014/main" id="{37BC6167-324E-485F-9E90-3DB37771908C}"/>
              </a:ext>
            </a:extLst>
          </p:cNvPr>
          <p:cNvSpPr/>
          <p:nvPr/>
        </p:nvSpPr>
        <p:spPr>
          <a:xfrm>
            <a:off x="368300" y="1212503"/>
            <a:ext cx="6096000" cy="4524315"/>
          </a:xfrm>
          <a:prstGeom prst="rect">
            <a:avLst/>
          </a:prstGeom>
        </p:spPr>
        <p:txBody>
          <a:bodyPr>
            <a:spAutoFit/>
          </a:bodyPr>
          <a:lstStyle/>
          <a:p>
            <a:r>
              <a:rPr lang="fr-FR" sz="2400" i="1" dirty="0">
                <a:solidFill>
                  <a:srgbClr val="666666"/>
                </a:solidFill>
                <a:latin typeface="Titillium"/>
              </a:rPr>
              <a:t>« Lorsque les valeurs d’engagement, de courage, de focus, d’ouverture et de respect sont incarnées et vécues au quotidien par l’équipe Scrum, </a:t>
            </a:r>
            <a:r>
              <a:rPr lang="fr-FR" sz="2400" b="1" i="1" dirty="0">
                <a:solidFill>
                  <a:srgbClr val="666666"/>
                </a:solidFill>
                <a:latin typeface="Titillium"/>
              </a:rPr>
              <a:t>les piliers de transparence, d’inspection et adaptation émergent naturellement</a:t>
            </a:r>
            <a:r>
              <a:rPr lang="fr-FR" sz="2400" i="1" dirty="0">
                <a:solidFill>
                  <a:srgbClr val="666666"/>
                </a:solidFill>
                <a:latin typeface="Titillium"/>
              </a:rPr>
              <a:t> »</a:t>
            </a:r>
            <a:r>
              <a:rPr lang="fr-FR" sz="2400" dirty="0">
                <a:solidFill>
                  <a:srgbClr val="666666"/>
                </a:solidFill>
                <a:latin typeface="Titillium"/>
              </a:rPr>
              <a:t> a déclaré Ken </a:t>
            </a:r>
            <a:r>
              <a:rPr lang="fr-FR" sz="2400" dirty="0" err="1">
                <a:solidFill>
                  <a:srgbClr val="666666"/>
                </a:solidFill>
                <a:latin typeface="Titillium"/>
              </a:rPr>
              <a:t>Schwaber</a:t>
            </a:r>
            <a:r>
              <a:rPr lang="fr-FR" sz="2400" dirty="0">
                <a:solidFill>
                  <a:srgbClr val="666666"/>
                </a:solidFill>
                <a:latin typeface="Titillium"/>
              </a:rPr>
              <a:t> dans un communiqué. </a:t>
            </a:r>
          </a:p>
          <a:p>
            <a:endParaRPr lang="fr-FR" sz="2400" i="1" dirty="0">
              <a:solidFill>
                <a:srgbClr val="666666"/>
              </a:solidFill>
              <a:latin typeface="Titillium"/>
            </a:endParaRPr>
          </a:p>
          <a:p>
            <a:r>
              <a:rPr lang="fr-FR" sz="2400" i="1" dirty="0">
                <a:solidFill>
                  <a:srgbClr val="666666"/>
                </a:solidFill>
                <a:latin typeface="Titillium"/>
              </a:rPr>
              <a:t>« Nous avons décidé d’ajouter ces 5 valeurs au Guide Scrum </a:t>
            </a:r>
            <a:r>
              <a:rPr lang="fr-FR" sz="2400" b="1" i="1" dirty="0">
                <a:solidFill>
                  <a:srgbClr val="666666"/>
                </a:solidFill>
                <a:latin typeface="Titillium"/>
              </a:rPr>
              <a:t>car leur appropriation est déterminante dans le succès de la mise en place de Scrum.</a:t>
            </a:r>
            <a:r>
              <a:rPr lang="fr-FR" sz="2400" i="1" dirty="0">
                <a:solidFill>
                  <a:srgbClr val="666666"/>
                </a:solidFill>
                <a:latin typeface="Titillium"/>
              </a:rPr>
              <a:t> »</a:t>
            </a:r>
            <a:endParaRPr lang="fr-FR" sz="2400" dirty="0"/>
          </a:p>
        </p:txBody>
      </p:sp>
      <p:pic>
        <p:nvPicPr>
          <p:cNvPr id="4" name="Image 3">
            <a:extLst>
              <a:ext uri="{FF2B5EF4-FFF2-40B4-BE49-F238E27FC236}">
                <a16:creationId xmlns:a16="http://schemas.microsoft.com/office/drawing/2014/main" id="{D8A4B938-02C2-4856-8A02-EF4F10E7CCD0}"/>
              </a:ext>
            </a:extLst>
          </p:cNvPr>
          <p:cNvPicPr>
            <a:picLocks noChangeAspect="1"/>
          </p:cNvPicPr>
          <p:nvPr/>
        </p:nvPicPr>
        <p:blipFill>
          <a:blip r:embed="rId6"/>
          <a:stretch>
            <a:fillRect/>
          </a:stretch>
        </p:blipFill>
        <p:spPr>
          <a:xfrm>
            <a:off x="6897510" y="935520"/>
            <a:ext cx="4927777" cy="4986960"/>
          </a:xfrm>
          <a:prstGeom prst="rect">
            <a:avLst/>
          </a:prstGeom>
        </p:spPr>
      </p:pic>
    </p:spTree>
    <p:extLst>
      <p:ext uri="{BB962C8B-B14F-4D97-AF65-F5344CB8AC3E}">
        <p14:creationId xmlns:p14="http://schemas.microsoft.com/office/powerpoint/2010/main" val="2859567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    /     3    </a:t>
            </a:r>
            <a:r>
              <a:rPr lang="en-US" sz="2800" b="1" i="0" u="none" dirty="0">
                <a:solidFill>
                  <a:srgbClr val="000000"/>
                </a:solidFill>
                <a:latin typeface="Calibri"/>
                <a:ea typeface="Calibri"/>
                <a:cs typeface="Calibri"/>
                <a:sym typeface="Calibri"/>
              </a:rPr>
              <a:t> </a:t>
            </a:r>
            <a:r>
              <a:rPr lang="fr-FR" sz="2800" b="1" i="1" u="none" dirty="0">
                <a:solidFill>
                  <a:schemeClr val="bg1"/>
                </a:solidFill>
                <a:highlight>
                  <a:srgbClr val="800080"/>
                </a:highlight>
                <a:latin typeface="Calibri"/>
                <a:ea typeface="Calibri"/>
                <a:cs typeface="Calibri"/>
                <a:sym typeface="Calibri"/>
              </a:rPr>
              <a:t>P</a:t>
            </a:r>
            <a:r>
              <a:rPr lang="fr-FR" sz="2800" i="1" dirty="0">
                <a:solidFill>
                  <a:schemeClr val="bg1"/>
                </a:solidFill>
                <a:highlight>
                  <a:srgbClr val="800080"/>
                </a:highlight>
              </a:rPr>
              <a:t>iliers /   </a:t>
            </a:r>
            <a:r>
              <a:rPr lang="fr-FR" sz="2800" i="1" dirty="0">
                <a:solidFill>
                  <a:schemeClr val="bg1"/>
                </a:solidFill>
                <a:highlight>
                  <a:srgbClr val="FF0000"/>
                </a:highlight>
              </a:rPr>
              <a:t>6 Principes</a:t>
            </a:r>
            <a:endParaRPr sz="2800" dirty="0">
              <a:solidFill>
                <a:schemeClr val="bg1"/>
              </a:solidFill>
              <a:highlight>
                <a:srgbClr val="FF000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2" name="Rectangle 1">
            <a:extLst>
              <a:ext uri="{FF2B5EF4-FFF2-40B4-BE49-F238E27FC236}">
                <a16:creationId xmlns:a16="http://schemas.microsoft.com/office/drawing/2014/main" id="{87E0C88C-630F-4EE4-A9D9-8925BD6B0FFD}"/>
              </a:ext>
            </a:extLst>
          </p:cNvPr>
          <p:cNvSpPr/>
          <p:nvPr/>
        </p:nvSpPr>
        <p:spPr>
          <a:xfrm>
            <a:off x="718256" y="909165"/>
            <a:ext cx="9914730" cy="5262979"/>
          </a:xfrm>
          <a:prstGeom prst="rect">
            <a:avLst/>
          </a:prstGeom>
        </p:spPr>
        <p:txBody>
          <a:bodyPr wrap="square">
            <a:spAutoFit/>
          </a:bodyPr>
          <a:lstStyle/>
          <a:p>
            <a:r>
              <a:rPr lang="fr-FR" sz="2400" b="1" dirty="0">
                <a:latin typeface="Arial" panose="020B0604020202020204" pitchFamily="34" charset="0"/>
              </a:rPr>
              <a:t>Les 6 principes de Scrum</a:t>
            </a:r>
          </a:p>
          <a:p>
            <a:endParaRPr lang="fr-FR" sz="2400" b="1" dirty="0">
              <a:latin typeface="Arial" panose="020B0604020202020204" pitchFamily="34" charset="0"/>
            </a:endParaRPr>
          </a:p>
          <a:p>
            <a:r>
              <a:rPr lang="fr-FR" sz="2400" dirty="0">
                <a:latin typeface="Arial" panose="020B0604020202020204" pitchFamily="34" charset="0"/>
              </a:rPr>
              <a:t>Scrum dispose également de six principes qu’il est nécessaire d’appliquer pour déployer pleinement le </a:t>
            </a:r>
            <a:r>
              <a:rPr lang="fr-FR" sz="2400" dirty="0" err="1">
                <a:latin typeface="Arial" panose="020B0604020202020204" pitchFamily="34" charset="0"/>
              </a:rPr>
              <a:t>framework</a:t>
            </a:r>
            <a:r>
              <a:rPr lang="fr-FR" sz="2400" dirty="0">
                <a:latin typeface="Arial" panose="020B0604020202020204" pitchFamily="34" charset="0"/>
              </a:rPr>
              <a:t> Scrum dans l’entreprise. Chacun de ces principes doit être utilisé, sans exception. Il n’y a aucune négociation possible à ce sujet.</a:t>
            </a:r>
          </a:p>
          <a:p>
            <a:r>
              <a:rPr lang="fr-FR" sz="2400" dirty="0">
                <a:latin typeface="Arial" panose="020B0604020202020204" pitchFamily="34" charset="0"/>
              </a:rPr>
              <a:t>Voici les 6 principes qui sous-tendent la méthodologie Scrum :</a:t>
            </a:r>
          </a:p>
          <a:p>
            <a:endParaRPr lang="fr-FR" sz="2400" dirty="0">
              <a:latin typeface="Arial" panose="020B0604020202020204" pitchFamily="34" charset="0"/>
            </a:endParaRPr>
          </a:p>
          <a:p>
            <a:pPr>
              <a:buFont typeface="+mj-lt"/>
              <a:buAutoNum type="arabicPeriod"/>
            </a:pPr>
            <a:r>
              <a:rPr lang="fr-FR" sz="2400" b="1" dirty="0">
                <a:latin typeface="Arial" panose="020B0604020202020204" pitchFamily="34" charset="0"/>
              </a:rPr>
              <a:t>Processus empirique</a:t>
            </a:r>
            <a:endParaRPr lang="fr-FR" sz="2400" dirty="0">
              <a:latin typeface="Arial" panose="020B0604020202020204" pitchFamily="34" charset="0"/>
            </a:endParaRPr>
          </a:p>
          <a:p>
            <a:pPr>
              <a:buFont typeface="+mj-lt"/>
              <a:buAutoNum type="arabicPeriod"/>
            </a:pPr>
            <a:r>
              <a:rPr lang="fr-FR" sz="2400" b="1" dirty="0">
                <a:latin typeface="Arial" panose="020B0604020202020204" pitchFamily="34" charset="0"/>
              </a:rPr>
              <a:t>Auto-organisation</a:t>
            </a:r>
            <a:endParaRPr lang="fr-FR" sz="2400" dirty="0">
              <a:latin typeface="Arial" panose="020B0604020202020204" pitchFamily="34" charset="0"/>
            </a:endParaRPr>
          </a:p>
          <a:p>
            <a:pPr>
              <a:buFont typeface="+mj-lt"/>
              <a:buAutoNum type="arabicPeriod"/>
            </a:pPr>
            <a:r>
              <a:rPr lang="fr-FR" sz="2400" b="1" dirty="0">
                <a:latin typeface="Arial" panose="020B0604020202020204" pitchFamily="34" charset="0"/>
              </a:rPr>
              <a:t>Collaboration</a:t>
            </a:r>
            <a:endParaRPr lang="fr-FR" sz="2400" dirty="0">
              <a:latin typeface="Arial" panose="020B0604020202020204" pitchFamily="34" charset="0"/>
            </a:endParaRPr>
          </a:p>
          <a:p>
            <a:pPr>
              <a:buFont typeface="+mj-lt"/>
              <a:buAutoNum type="arabicPeriod"/>
            </a:pPr>
            <a:r>
              <a:rPr lang="fr-FR" sz="2400" b="1" dirty="0">
                <a:latin typeface="Arial" panose="020B0604020202020204" pitchFamily="34" charset="0"/>
              </a:rPr>
              <a:t>Priorisation basée sur la valeur</a:t>
            </a:r>
            <a:endParaRPr lang="fr-FR" sz="2400" dirty="0">
              <a:latin typeface="Arial" panose="020B0604020202020204" pitchFamily="34" charset="0"/>
            </a:endParaRPr>
          </a:p>
          <a:p>
            <a:pPr>
              <a:buFont typeface="+mj-lt"/>
              <a:buAutoNum type="arabicPeriod"/>
            </a:pPr>
            <a:r>
              <a:rPr lang="fr-FR" sz="2400" b="1" dirty="0">
                <a:latin typeface="Arial" panose="020B0604020202020204" pitchFamily="34" charset="0"/>
              </a:rPr>
              <a:t>Délimité dans le temps</a:t>
            </a:r>
            <a:endParaRPr lang="fr-FR" sz="2400" dirty="0">
              <a:latin typeface="Arial" panose="020B0604020202020204" pitchFamily="34" charset="0"/>
            </a:endParaRPr>
          </a:p>
          <a:p>
            <a:pPr>
              <a:buFont typeface="+mj-lt"/>
              <a:buAutoNum type="arabicPeriod"/>
            </a:pPr>
            <a:r>
              <a:rPr lang="fr-FR" sz="2400" b="1" dirty="0">
                <a:latin typeface="Arial" panose="020B0604020202020204" pitchFamily="34" charset="0"/>
              </a:rPr>
              <a:t>Développement itératif</a:t>
            </a:r>
            <a:endParaRPr lang="fr-FR" sz="2400" dirty="0">
              <a:latin typeface="Arial" panose="020B0604020202020204" pitchFamily="34" charset="0"/>
            </a:endParaRPr>
          </a:p>
        </p:txBody>
      </p:sp>
    </p:spTree>
    <p:extLst>
      <p:ext uri="{BB962C8B-B14F-4D97-AF65-F5344CB8AC3E}">
        <p14:creationId xmlns:p14="http://schemas.microsoft.com/office/powerpoint/2010/main" val="17826750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    /     3    </a:t>
            </a:r>
            <a:r>
              <a:rPr lang="en-US" sz="2800" b="1" i="0" u="none" dirty="0">
                <a:solidFill>
                  <a:srgbClr val="000000"/>
                </a:solidFill>
                <a:latin typeface="Calibri"/>
                <a:ea typeface="Calibri"/>
                <a:cs typeface="Calibri"/>
                <a:sym typeface="Calibri"/>
              </a:rPr>
              <a:t> </a:t>
            </a:r>
            <a:r>
              <a:rPr lang="fr-FR" sz="2800" b="1" i="1" u="none" dirty="0">
                <a:solidFill>
                  <a:schemeClr val="bg1"/>
                </a:solidFill>
                <a:highlight>
                  <a:srgbClr val="800080"/>
                </a:highlight>
                <a:latin typeface="Calibri"/>
                <a:ea typeface="Calibri"/>
                <a:cs typeface="Calibri"/>
                <a:sym typeface="Calibri"/>
              </a:rPr>
              <a:t>P</a:t>
            </a:r>
            <a:r>
              <a:rPr lang="fr-FR" sz="2800" i="1" dirty="0">
                <a:solidFill>
                  <a:schemeClr val="bg1"/>
                </a:solidFill>
                <a:highlight>
                  <a:srgbClr val="800080"/>
                </a:highlight>
              </a:rPr>
              <a:t>iliers /   </a:t>
            </a:r>
            <a:r>
              <a:rPr lang="fr-FR" sz="2800" i="1" dirty="0">
                <a:solidFill>
                  <a:schemeClr val="bg1"/>
                </a:solidFill>
                <a:highlight>
                  <a:srgbClr val="FF0000"/>
                </a:highlight>
              </a:rPr>
              <a:t>6 Principes</a:t>
            </a:r>
            <a:endParaRPr sz="2800" dirty="0">
              <a:solidFill>
                <a:schemeClr val="bg1"/>
              </a:solidFill>
              <a:highlight>
                <a:srgbClr val="FF000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3" name="Image 2">
            <a:extLst>
              <a:ext uri="{FF2B5EF4-FFF2-40B4-BE49-F238E27FC236}">
                <a16:creationId xmlns:a16="http://schemas.microsoft.com/office/drawing/2014/main" id="{4B5FA12E-806B-419E-8752-E4BB5536D42E}"/>
              </a:ext>
            </a:extLst>
          </p:cNvPr>
          <p:cNvPicPr>
            <a:picLocks noChangeAspect="1"/>
          </p:cNvPicPr>
          <p:nvPr/>
        </p:nvPicPr>
        <p:blipFill>
          <a:blip r:embed="rId6"/>
          <a:stretch>
            <a:fillRect/>
          </a:stretch>
        </p:blipFill>
        <p:spPr>
          <a:xfrm>
            <a:off x="368300" y="1015393"/>
            <a:ext cx="7082366" cy="4931480"/>
          </a:xfrm>
          <a:prstGeom prst="rect">
            <a:avLst/>
          </a:prstGeom>
        </p:spPr>
      </p:pic>
      <p:pic>
        <p:nvPicPr>
          <p:cNvPr id="4" name="Image 3">
            <a:extLst>
              <a:ext uri="{FF2B5EF4-FFF2-40B4-BE49-F238E27FC236}">
                <a16:creationId xmlns:a16="http://schemas.microsoft.com/office/drawing/2014/main" id="{E58B35C8-9652-45D2-BCEE-C2E0F837B2AF}"/>
              </a:ext>
            </a:extLst>
          </p:cNvPr>
          <p:cNvPicPr>
            <a:picLocks noChangeAspect="1"/>
          </p:cNvPicPr>
          <p:nvPr/>
        </p:nvPicPr>
        <p:blipFill>
          <a:blip r:embed="rId7"/>
          <a:stretch>
            <a:fillRect/>
          </a:stretch>
        </p:blipFill>
        <p:spPr>
          <a:xfrm>
            <a:off x="7936090" y="1174046"/>
            <a:ext cx="3958812" cy="4463168"/>
          </a:xfrm>
          <a:prstGeom prst="rect">
            <a:avLst/>
          </a:prstGeom>
        </p:spPr>
      </p:pic>
      <p:sp>
        <p:nvSpPr>
          <p:cNvPr id="5" name="Rectangle 4">
            <a:extLst>
              <a:ext uri="{FF2B5EF4-FFF2-40B4-BE49-F238E27FC236}">
                <a16:creationId xmlns:a16="http://schemas.microsoft.com/office/drawing/2014/main" id="{7225281B-5616-4BA0-8EDE-ED684F18B344}"/>
              </a:ext>
            </a:extLst>
          </p:cNvPr>
          <p:cNvSpPr/>
          <p:nvPr/>
        </p:nvSpPr>
        <p:spPr>
          <a:xfrm>
            <a:off x="7748652" y="5792985"/>
            <a:ext cx="4525598" cy="307777"/>
          </a:xfrm>
          <a:prstGeom prst="rect">
            <a:avLst/>
          </a:prstGeom>
        </p:spPr>
        <p:txBody>
          <a:bodyPr wrap="none">
            <a:spAutoFit/>
          </a:bodyPr>
          <a:lstStyle/>
          <a:p>
            <a:pPr fontAlgn="base"/>
            <a:r>
              <a:rPr lang="fr-FR" b="1" dirty="0">
                <a:solidFill>
                  <a:srgbClr val="25303B"/>
                </a:solidFill>
                <a:latin typeface="Libre Franklin"/>
              </a:rPr>
              <a:t>L’effectuation : entreprendre avec ce qui est dans le frigo !</a:t>
            </a:r>
          </a:p>
        </p:txBody>
      </p:sp>
    </p:spTree>
    <p:extLst>
      <p:ext uri="{BB962C8B-B14F-4D97-AF65-F5344CB8AC3E}">
        <p14:creationId xmlns:p14="http://schemas.microsoft.com/office/powerpoint/2010/main" val="148376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    /     3    </a:t>
            </a:r>
            <a:r>
              <a:rPr lang="en-US" sz="2800" b="1" i="0" u="none" dirty="0">
                <a:solidFill>
                  <a:srgbClr val="000000"/>
                </a:solidFill>
                <a:latin typeface="Calibri"/>
                <a:ea typeface="Calibri"/>
                <a:cs typeface="Calibri"/>
                <a:sym typeface="Calibri"/>
              </a:rPr>
              <a:t> </a:t>
            </a:r>
            <a:r>
              <a:rPr lang="fr-FR" sz="2800" b="1" i="1" u="none" dirty="0">
                <a:solidFill>
                  <a:schemeClr val="bg1"/>
                </a:solidFill>
                <a:highlight>
                  <a:srgbClr val="800080"/>
                </a:highlight>
                <a:latin typeface="Calibri"/>
                <a:ea typeface="Calibri"/>
                <a:cs typeface="Calibri"/>
                <a:sym typeface="Calibri"/>
              </a:rPr>
              <a:t>P</a:t>
            </a:r>
            <a:r>
              <a:rPr lang="fr-FR" sz="2800" i="1" dirty="0">
                <a:solidFill>
                  <a:schemeClr val="bg1"/>
                </a:solidFill>
                <a:highlight>
                  <a:srgbClr val="800080"/>
                </a:highlight>
              </a:rPr>
              <a:t>iliers /   </a:t>
            </a:r>
            <a:r>
              <a:rPr lang="fr-FR" sz="2800" i="1" dirty="0">
                <a:solidFill>
                  <a:schemeClr val="bg1"/>
                </a:solidFill>
                <a:highlight>
                  <a:srgbClr val="FF0000"/>
                </a:highlight>
              </a:rPr>
              <a:t>6 Principes</a:t>
            </a:r>
            <a:endParaRPr sz="2800" dirty="0">
              <a:solidFill>
                <a:schemeClr val="bg1"/>
              </a:solidFill>
              <a:highlight>
                <a:srgbClr val="FF000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graphicFrame>
        <p:nvGraphicFramePr>
          <p:cNvPr id="2" name="Tableau 1">
            <a:extLst>
              <a:ext uri="{FF2B5EF4-FFF2-40B4-BE49-F238E27FC236}">
                <a16:creationId xmlns:a16="http://schemas.microsoft.com/office/drawing/2014/main" id="{1959F487-ECC3-473E-A607-3712BF95430E}"/>
              </a:ext>
            </a:extLst>
          </p:cNvPr>
          <p:cNvGraphicFramePr>
            <a:graphicFrameLocks noGrp="1"/>
          </p:cNvGraphicFramePr>
          <p:nvPr>
            <p:extLst/>
          </p:nvPr>
        </p:nvGraphicFramePr>
        <p:xfrm>
          <a:off x="2542155" y="1601226"/>
          <a:ext cx="7099752" cy="4525500"/>
        </p:xfrm>
        <a:graphic>
          <a:graphicData uri="http://schemas.openxmlformats.org/drawingml/2006/table">
            <a:tbl>
              <a:tblPr/>
              <a:tblGrid>
                <a:gridCol w="2366584">
                  <a:extLst>
                    <a:ext uri="{9D8B030D-6E8A-4147-A177-3AD203B41FA5}">
                      <a16:colId xmlns:a16="http://schemas.microsoft.com/office/drawing/2014/main" val="1550983335"/>
                    </a:ext>
                  </a:extLst>
                </a:gridCol>
                <a:gridCol w="2366584">
                  <a:extLst>
                    <a:ext uri="{9D8B030D-6E8A-4147-A177-3AD203B41FA5}">
                      <a16:colId xmlns:a16="http://schemas.microsoft.com/office/drawing/2014/main" val="378520853"/>
                    </a:ext>
                  </a:extLst>
                </a:gridCol>
                <a:gridCol w="2366584">
                  <a:extLst>
                    <a:ext uri="{9D8B030D-6E8A-4147-A177-3AD203B41FA5}">
                      <a16:colId xmlns:a16="http://schemas.microsoft.com/office/drawing/2014/main" val="2218760895"/>
                    </a:ext>
                  </a:extLst>
                </a:gridCol>
              </a:tblGrid>
              <a:tr h="479737">
                <a:tc>
                  <a:txBody>
                    <a:bodyPr/>
                    <a:lstStyle/>
                    <a:p>
                      <a:pPr algn="l" fontAlgn="ctr"/>
                      <a:r>
                        <a:rPr lang="fr-FR" sz="1400" b="0">
                          <a:solidFill>
                            <a:srgbClr val="FFFFFF"/>
                          </a:solidFill>
                          <a:effectLst/>
                          <a:latin typeface="Hind"/>
                        </a:rPr>
                        <a:t>Événement</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l" fontAlgn="ctr"/>
                      <a:r>
                        <a:rPr lang="fr-FR" sz="1400" b="0">
                          <a:solidFill>
                            <a:srgbClr val="FFFFFF"/>
                          </a:solidFill>
                          <a:effectLst/>
                          <a:latin typeface="Hind"/>
                        </a:rPr>
                        <a:t>Fréquence</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l" fontAlgn="ctr"/>
                      <a:r>
                        <a:rPr lang="fr-FR" sz="1400" b="0">
                          <a:solidFill>
                            <a:srgbClr val="FFFFFF"/>
                          </a:solidFill>
                          <a:effectLst/>
                          <a:latin typeface="Hind"/>
                        </a:rPr>
                        <a:t>Durée</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999044902"/>
                  </a:ext>
                </a:extLst>
              </a:tr>
              <a:tr h="814230">
                <a:tc>
                  <a:txBody>
                    <a:bodyPr/>
                    <a:lstStyle/>
                    <a:p>
                      <a:pPr algn="l" fontAlgn="ctr"/>
                      <a:r>
                        <a:rPr lang="fr-FR" sz="1400" b="0">
                          <a:solidFill>
                            <a:srgbClr val="666666"/>
                          </a:solidFill>
                          <a:effectLst/>
                          <a:latin typeface="Hind"/>
                        </a:rPr>
                        <a:t>Sprint</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fr-FR" sz="1400" b="0">
                          <a:solidFill>
                            <a:srgbClr val="666666"/>
                          </a:solidFill>
                          <a:effectLst/>
                          <a:latin typeface="Hind"/>
                        </a:rPr>
                        <a:t>Dès qu'un sprint se termine, un nouveau démarre.</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fr-FR" sz="1400" b="0">
                          <a:solidFill>
                            <a:srgbClr val="666666"/>
                          </a:solidFill>
                          <a:effectLst/>
                          <a:latin typeface="Hind"/>
                        </a:rPr>
                        <a:t>De 1 à 4 semaines.</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9371497"/>
                  </a:ext>
                </a:extLst>
              </a:tr>
              <a:tr h="646983">
                <a:tc>
                  <a:txBody>
                    <a:bodyPr/>
                    <a:lstStyle/>
                    <a:p>
                      <a:pPr algn="l" fontAlgn="ctr"/>
                      <a:r>
                        <a:rPr lang="fr-FR" sz="1400" b="0">
                          <a:solidFill>
                            <a:srgbClr val="666666"/>
                          </a:solidFill>
                          <a:effectLst/>
                          <a:latin typeface="Hind"/>
                        </a:rPr>
                        <a:t>Sprint planning</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l" fontAlgn="ctr"/>
                      <a:r>
                        <a:rPr lang="fr-FR" sz="1400" b="0">
                          <a:solidFill>
                            <a:srgbClr val="666666"/>
                          </a:solidFill>
                          <a:effectLst/>
                          <a:latin typeface="Hind"/>
                        </a:rPr>
                        <a:t>Au démarrage de chaque nouveau sprint.</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l" fontAlgn="ctr"/>
                      <a:r>
                        <a:rPr lang="fr-FR" sz="1400" b="0">
                          <a:solidFill>
                            <a:srgbClr val="666666"/>
                          </a:solidFill>
                          <a:effectLst/>
                          <a:latin typeface="Hind"/>
                        </a:rPr>
                        <a:t>2 à 8 heures.</a:t>
                      </a:r>
                      <a:br>
                        <a:rPr lang="fr-FR" sz="1400" b="0">
                          <a:solidFill>
                            <a:srgbClr val="666666"/>
                          </a:solidFill>
                          <a:effectLst/>
                          <a:latin typeface="Hind"/>
                        </a:rPr>
                      </a:br>
                      <a:endParaRPr lang="fr-FR" sz="1400" b="0">
                        <a:solidFill>
                          <a:srgbClr val="666666"/>
                        </a:solidFill>
                        <a:effectLst/>
                        <a:latin typeface="Hind"/>
                      </a:endParaRP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1968701220"/>
                  </a:ext>
                </a:extLst>
              </a:tr>
              <a:tr h="646983">
                <a:tc>
                  <a:txBody>
                    <a:bodyPr/>
                    <a:lstStyle/>
                    <a:p>
                      <a:pPr algn="l" fontAlgn="ctr"/>
                      <a:r>
                        <a:rPr lang="fr-FR" sz="1400" b="0">
                          <a:solidFill>
                            <a:srgbClr val="666666"/>
                          </a:solidFill>
                          <a:effectLst/>
                          <a:latin typeface="Hind"/>
                        </a:rPr>
                        <a:t>Daily Scrum</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fr-FR" sz="1400" b="0">
                          <a:solidFill>
                            <a:srgbClr val="666666"/>
                          </a:solidFill>
                          <a:effectLst/>
                          <a:latin typeface="Hind"/>
                        </a:rPr>
                        <a:t>Quotidiennement, les jours ouvrés.</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fr-FR" sz="1400" b="0">
                          <a:solidFill>
                            <a:srgbClr val="666666"/>
                          </a:solidFill>
                          <a:effectLst/>
                          <a:latin typeface="Hind"/>
                        </a:rPr>
                        <a:t>15 minutes maximum.</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27379200"/>
                  </a:ext>
                </a:extLst>
              </a:tr>
              <a:tr h="479737">
                <a:tc>
                  <a:txBody>
                    <a:bodyPr/>
                    <a:lstStyle/>
                    <a:p>
                      <a:pPr algn="l" fontAlgn="ctr"/>
                      <a:r>
                        <a:rPr lang="fr-FR" sz="1400" b="0">
                          <a:solidFill>
                            <a:srgbClr val="666666"/>
                          </a:solidFill>
                          <a:effectLst/>
                          <a:latin typeface="Hind"/>
                        </a:rPr>
                        <a:t>Sprint Review</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l" fontAlgn="ctr"/>
                      <a:r>
                        <a:rPr lang="fr-FR" sz="1400" b="0">
                          <a:solidFill>
                            <a:srgbClr val="666666"/>
                          </a:solidFill>
                          <a:effectLst/>
                          <a:latin typeface="Hind"/>
                        </a:rPr>
                        <a:t>A la fin de chaque sprint.</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tc>
                  <a:txBody>
                    <a:bodyPr/>
                    <a:lstStyle/>
                    <a:p>
                      <a:pPr algn="l" fontAlgn="ctr"/>
                      <a:r>
                        <a:rPr lang="fr-FR" sz="1400" b="0">
                          <a:solidFill>
                            <a:srgbClr val="666666"/>
                          </a:solidFill>
                          <a:effectLst/>
                          <a:latin typeface="Hind"/>
                        </a:rPr>
                        <a:t>1 à 4 heures.</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7E7"/>
                    </a:solidFill>
                  </a:tcPr>
                </a:tc>
                <a:extLst>
                  <a:ext uri="{0D108BD9-81ED-4DB2-BD59-A6C34878D82A}">
                    <a16:rowId xmlns:a16="http://schemas.microsoft.com/office/drawing/2014/main" val="2271219445"/>
                  </a:ext>
                </a:extLst>
              </a:tr>
              <a:tr h="479737">
                <a:tc>
                  <a:txBody>
                    <a:bodyPr/>
                    <a:lstStyle/>
                    <a:p>
                      <a:pPr algn="l" fontAlgn="ctr"/>
                      <a:r>
                        <a:rPr lang="fr-FR" sz="1400" b="0">
                          <a:solidFill>
                            <a:srgbClr val="666666"/>
                          </a:solidFill>
                          <a:effectLst/>
                          <a:latin typeface="Hind"/>
                        </a:rPr>
                        <a:t>Rétrospective</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fr-FR" sz="1400" b="0">
                          <a:solidFill>
                            <a:srgbClr val="666666"/>
                          </a:solidFill>
                          <a:effectLst/>
                          <a:latin typeface="Hind"/>
                        </a:rPr>
                        <a:t>A la clôture du sprint.</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ctr"/>
                      <a:r>
                        <a:rPr lang="fr-FR" sz="1400" b="0" dirty="0">
                          <a:solidFill>
                            <a:srgbClr val="666666"/>
                          </a:solidFill>
                          <a:effectLst/>
                          <a:latin typeface="Hind"/>
                        </a:rPr>
                        <a:t>45 minutes à 3 heures.</a:t>
                      </a:r>
                    </a:p>
                  </a:txBody>
                  <a:tcPr marL="199325" marR="199325" marT="199325" marB="1993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98136114"/>
                  </a:ext>
                </a:extLst>
              </a:tr>
            </a:tbl>
          </a:graphicData>
        </a:graphic>
      </p:graphicFrame>
      <p:sp>
        <p:nvSpPr>
          <p:cNvPr id="7" name="Rectangle 6">
            <a:extLst>
              <a:ext uri="{FF2B5EF4-FFF2-40B4-BE49-F238E27FC236}">
                <a16:creationId xmlns:a16="http://schemas.microsoft.com/office/drawing/2014/main" id="{7C2639A7-0B96-4738-AAA5-2A9764C0A545}"/>
              </a:ext>
            </a:extLst>
          </p:cNvPr>
          <p:cNvSpPr/>
          <p:nvPr/>
        </p:nvSpPr>
        <p:spPr>
          <a:xfrm>
            <a:off x="3831240" y="975784"/>
            <a:ext cx="6303329" cy="461665"/>
          </a:xfrm>
          <a:prstGeom prst="rect">
            <a:avLst/>
          </a:prstGeom>
        </p:spPr>
        <p:txBody>
          <a:bodyPr wrap="none">
            <a:spAutoFit/>
          </a:bodyPr>
          <a:lstStyle/>
          <a:p>
            <a:r>
              <a:rPr lang="fr-FR" sz="2400" b="1" dirty="0">
                <a:latin typeface="Mulish"/>
              </a:rPr>
              <a:t>Time-boxing / Principe : Délimité dans le temps</a:t>
            </a:r>
          </a:p>
        </p:txBody>
      </p:sp>
    </p:spTree>
    <p:extLst>
      <p:ext uri="{BB962C8B-B14F-4D97-AF65-F5344CB8AC3E}">
        <p14:creationId xmlns:p14="http://schemas.microsoft.com/office/powerpoint/2010/main" val="2168708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pic>
        <p:nvPicPr>
          <p:cNvPr id="168" name="Google Shape;168;g5d851145c9_0_120"/>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69" name="Google Shape;169;g5d851145c9_0_120"/>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70" name="Google Shape;170;g5d851145c9_0_120"/>
          <p:cNvSpPr txBox="1"/>
          <p:nvPr/>
        </p:nvSpPr>
        <p:spPr>
          <a:xfrm>
            <a:off x="458937" y="2641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             Agile ?</a:t>
            </a:r>
            <a:endParaRPr sz="3600">
              <a:latin typeface="Pacifico"/>
              <a:ea typeface="Pacifico"/>
              <a:cs typeface="Pacifico"/>
              <a:sym typeface="Pacifico"/>
            </a:endParaRPr>
          </a:p>
        </p:txBody>
      </p:sp>
      <p:sp>
        <p:nvSpPr>
          <p:cNvPr id="171" name="Google Shape;171;g5d851145c9_0_120"/>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72" name="Google Shape;172;g5d851145c9_0_120"/>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173" name="Google Shape;173;g5d851145c9_0_120"/>
          <p:cNvPicPr preferRelativeResize="0"/>
          <p:nvPr/>
        </p:nvPicPr>
        <p:blipFill>
          <a:blip r:embed="rId6">
            <a:alphaModFix/>
          </a:blip>
          <a:stretch>
            <a:fillRect/>
          </a:stretch>
        </p:blipFill>
        <p:spPr>
          <a:xfrm>
            <a:off x="566625" y="1542075"/>
            <a:ext cx="4210200" cy="4219825"/>
          </a:xfrm>
          <a:prstGeom prst="rect">
            <a:avLst/>
          </a:prstGeom>
          <a:noFill/>
          <a:ln>
            <a:noFill/>
          </a:ln>
        </p:spPr>
      </p:pic>
      <p:pic>
        <p:nvPicPr>
          <p:cNvPr id="174" name="Google Shape;174;g5d851145c9_0_120"/>
          <p:cNvPicPr preferRelativeResize="0"/>
          <p:nvPr/>
        </p:nvPicPr>
        <p:blipFill>
          <a:blip r:embed="rId7">
            <a:alphaModFix/>
          </a:blip>
          <a:stretch>
            <a:fillRect/>
          </a:stretch>
        </p:blipFill>
        <p:spPr>
          <a:xfrm>
            <a:off x="4929225" y="1102337"/>
            <a:ext cx="7111951" cy="474920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    /     3    </a:t>
            </a:r>
            <a:r>
              <a:rPr lang="en-US" sz="2800" b="1" i="0" u="none" dirty="0">
                <a:solidFill>
                  <a:srgbClr val="000000"/>
                </a:solidFill>
                <a:latin typeface="Calibri"/>
                <a:ea typeface="Calibri"/>
                <a:cs typeface="Calibri"/>
                <a:sym typeface="Calibri"/>
              </a:rPr>
              <a:t> </a:t>
            </a:r>
            <a:r>
              <a:rPr lang="fr-FR" sz="2800" b="1" i="1" u="none" dirty="0">
                <a:solidFill>
                  <a:schemeClr val="bg1"/>
                </a:solidFill>
                <a:highlight>
                  <a:srgbClr val="800080"/>
                </a:highlight>
                <a:latin typeface="Calibri"/>
                <a:ea typeface="Calibri"/>
                <a:cs typeface="Calibri"/>
                <a:sym typeface="Calibri"/>
              </a:rPr>
              <a:t>P</a:t>
            </a:r>
            <a:r>
              <a:rPr lang="fr-FR" sz="2800" i="1" dirty="0">
                <a:solidFill>
                  <a:schemeClr val="bg1"/>
                </a:solidFill>
                <a:highlight>
                  <a:srgbClr val="800080"/>
                </a:highlight>
              </a:rPr>
              <a:t>iliers /   </a:t>
            </a:r>
            <a:r>
              <a:rPr lang="fr-FR" sz="2800" i="1" dirty="0">
                <a:solidFill>
                  <a:schemeClr val="bg1"/>
                </a:solidFill>
                <a:highlight>
                  <a:srgbClr val="FF0000"/>
                </a:highlight>
              </a:rPr>
              <a:t>6 Principes</a:t>
            </a:r>
            <a:endParaRPr sz="2800" dirty="0">
              <a:solidFill>
                <a:schemeClr val="bg1"/>
              </a:solidFill>
              <a:highlight>
                <a:srgbClr val="FF000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3" name="Rectangle 2">
            <a:extLst>
              <a:ext uri="{FF2B5EF4-FFF2-40B4-BE49-F238E27FC236}">
                <a16:creationId xmlns:a16="http://schemas.microsoft.com/office/drawing/2014/main" id="{4DB6EA55-28A8-4D3B-B2E8-95A2A3012E01}"/>
              </a:ext>
            </a:extLst>
          </p:cNvPr>
          <p:cNvSpPr/>
          <p:nvPr/>
        </p:nvSpPr>
        <p:spPr>
          <a:xfrm>
            <a:off x="3687926" y="964595"/>
            <a:ext cx="4365298" cy="523220"/>
          </a:xfrm>
          <a:prstGeom prst="rect">
            <a:avLst/>
          </a:prstGeom>
        </p:spPr>
        <p:txBody>
          <a:bodyPr wrap="none">
            <a:spAutoFit/>
          </a:bodyPr>
          <a:lstStyle/>
          <a:p>
            <a:r>
              <a:rPr lang="fr-FR" sz="2800" b="1" dirty="0">
                <a:latin typeface="Mulish"/>
              </a:rPr>
              <a:t>Principe : Auto-organisation</a:t>
            </a:r>
          </a:p>
        </p:txBody>
      </p:sp>
      <p:pic>
        <p:nvPicPr>
          <p:cNvPr id="5" name="Image 4">
            <a:extLst>
              <a:ext uri="{FF2B5EF4-FFF2-40B4-BE49-F238E27FC236}">
                <a16:creationId xmlns:a16="http://schemas.microsoft.com/office/drawing/2014/main" id="{496D0160-AB3A-41DE-92A5-61C905CC3D7A}"/>
              </a:ext>
            </a:extLst>
          </p:cNvPr>
          <p:cNvPicPr>
            <a:picLocks noChangeAspect="1"/>
          </p:cNvPicPr>
          <p:nvPr/>
        </p:nvPicPr>
        <p:blipFill>
          <a:blip r:embed="rId6"/>
          <a:stretch>
            <a:fillRect/>
          </a:stretch>
        </p:blipFill>
        <p:spPr>
          <a:xfrm>
            <a:off x="1061156" y="1665854"/>
            <a:ext cx="9245599" cy="4276725"/>
          </a:xfrm>
          <a:prstGeom prst="rect">
            <a:avLst/>
          </a:prstGeom>
        </p:spPr>
      </p:pic>
    </p:spTree>
    <p:extLst>
      <p:ext uri="{BB962C8B-B14F-4D97-AF65-F5344CB8AC3E}">
        <p14:creationId xmlns:p14="http://schemas.microsoft.com/office/powerpoint/2010/main" val="16322757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    /     3    </a:t>
            </a:r>
            <a:r>
              <a:rPr lang="en-US" sz="2800" b="1" i="0" u="none" dirty="0">
                <a:solidFill>
                  <a:srgbClr val="000000"/>
                </a:solidFill>
                <a:latin typeface="Calibri"/>
                <a:ea typeface="Calibri"/>
                <a:cs typeface="Calibri"/>
                <a:sym typeface="Calibri"/>
              </a:rPr>
              <a:t> </a:t>
            </a:r>
            <a:r>
              <a:rPr lang="fr-FR" sz="2800" b="1" i="1" u="none" dirty="0">
                <a:solidFill>
                  <a:schemeClr val="bg1"/>
                </a:solidFill>
                <a:highlight>
                  <a:srgbClr val="800080"/>
                </a:highlight>
                <a:latin typeface="Calibri"/>
                <a:ea typeface="Calibri"/>
                <a:cs typeface="Calibri"/>
                <a:sym typeface="Calibri"/>
              </a:rPr>
              <a:t>P</a:t>
            </a:r>
            <a:r>
              <a:rPr lang="fr-FR" sz="2800" i="1" dirty="0">
                <a:solidFill>
                  <a:schemeClr val="bg1"/>
                </a:solidFill>
                <a:highlight>
                  <a:srgbClr val="800080"/>
                </a:highlight>
              </a:rPr>
              <a:t>iliers /   </a:t>
            </a:r>
            <a:r>
              <a:rPr lang="fr-FR" sz="2800" i="1" dirty="0">
                <a:solidFill>
                  <a:schemeClr val="bg1"/>
                </a:solidFill>
                <a:highlight>
                  <a:srgbClr val="FF0000"/>
                </a:highlight>
              </a:rPr>
              <a:t>6 Principes</a:t>
            </a:r>
            <a:endParaRPr sz="2800" dirty="0">
              <a:solidFill>
                <a:schemeClr val="bg1"/>
              </a:solidFill>
              <a:highlight>
                <a:srgbClr val="FF000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2" name="Rectangle 1">
            <a:extLst>
              <a:ext uri="{FF2B5EF4-FFF2-40B4-BE49-F238E27FC236}">
                <a16:creationId xmlns:a16="http://schemas.microsoft.com/office/drawing/2014/main" id="{05894BB8-7B51-47DB-8900-9CB83C6709DB}"/>
              </a:ext>
            </a:extLst>
          </p:cNvPr>
          <p:cNvSpPr/>
          <p:nvPr/>
        </p:nvSpPr>
        <p:spPr>
          <a:xfrm>
            <a:off x="3793213" y="975784"/>
            <a:ext cx="3767378" cy="523220"/>
          </a:xfrm>
          <a:prstGeom prst="rect">
            <a:avLst/>
          </a:prstGeom>
        </p:spPr>
        <p:txBody>
          <a:bodyPr wrap="none">
            <a:spAutoFit/>
          </a:bodyPr>
          <a:lstStyle/>
          <a:p>
            <a:r>
              <a:rPr lang="fr-FR" sz="2800" b="1" dirty="0">
                <a:latin typeface="Mulish"/>
              </a:rPr>
              <a:t>Principe  : Collaboration</a:t>
            </a:r>
          </a:p>
        </p:txBody>
      </p:sp>
      <p:sp>
        <p:nvSpPr>
          <p:cNvPr id="4" name="Rectangle 3">
            <a:extLst>
              <a:ext uri="{FF2B5EF4-FFF2-40B4-BE49-F238E27FC236}">
                <a16:creationId xmlns:a16="http://schemas.microsoft.com/office/drawing/2014/main" id="{8DE28977-1A47-44FA-A533-311988360465}"/>
              </a:ext>
            </a:extLst>
          </p:cNvPr>
          <p:cNvSpPr/>
          <p:nvPr/>
        </p:nvSpPr>
        <p:spPr>
          <a:xfrm>
            <a:off x="936977" y="1659285"/>
            <a:ext cx="11185173" cy="4401205"/>
          </a:xfrm>
          <a:prstGeom prst="rect">
            <a:avLst/>
          </a:prstGeom>
        </p:spPr>
        <p:txBody>
          <a:bodyPr wrap="square">
            <a:spAutoFit/>
          </a:bodyPr>
          <a:lstStyle/>
          <a:p>
            <a:r>
              <a:rPr lang="fr-FR" sz="2000" dirty="0">
                <a:latin typeface="Arial" panose="020B0604020202020204" pitchFamily="34" charset="0"/>
              </a:rPr>
              <a:t>Pour atteindre les objectifs du Sprint, mieux vaut favoriser l’intelligence collective et travailler ensemble que de faire des choses chacun dans son coin.</a:t>
            </a:r>
          </a:p>
          <a:p>
            <a:endParaRPr lang="fr-FR" sz="2000" dirty="0">
              <a:latin typeface="Arial" panose="020B0604020202020204" pitchFamily="34" charset="0"/>
            </a:endParaRPr>
          </a:p>
          <a:p>
            <a:r>
              <a:rPr lang="fr-FR" sz="2000" dirty="0">
                <a:latin typeface="Arial" panose="020B0604020202020204" pitchFamily="34" charset="0"/>
              </a:rPr>
              <a:t>C’est vrai pour n’importe quel projet, méthode agile ou pas, mais Scrum en a fait un principe fort.</a:t>
            </a:r>
          </a:p>
          <a:p>
            <a:r>
              <a:rPr lang="fr-FR" sz="2000" dirty="0">
                <a:latin typeface="Arial" panose="020B0604020202020204" pitchFamily="34" charset="0"/>
              </a:rPr>
              <a:t>Naturellement, lorsqu’on pense collaboration en équipe, on imagine les développeurs travailler main dans la main. Mais il ne faut pas oublier le Product </a:t>
            </a:r>
            <a:r>
              <a:rPr lang="fr-FR" sz="2000" dirty="0" err="1">
                <a:latin typeface="Arial" panose="020B0604020202020204" pitchFamily="34" charset="0"/>
              </a:rPr>
              <a:t>Owner</a:t>
            </a:r>
            <a:r>
              <a:rPr lang="fr-FR" sz="2000" dirty="0">
                <a:latin typeface="Arial" panose="020B0604020202020204" pitchFamily="34" charset="0"/>
              </a:rPr>
              <a:t>, ni les parties prenantes.</a:t>
            </a:r>
          </a:p>
          <a:p>
            <a:r>
              <a:rPr lang="fr-FR" sz="2000" dirty="0">
                <a:latin typeface="Arial" panose="020B0604020202020204" pitchFamily="34" charset="0"/>
              </a:rPr>
              <a:t>Collaborer, ce n’est pas développer dans son coin puis livrer quelques semaines plus tard son code au client.</a:t>
            </a:r>
          </a:p>
          <a:p>
            <a:endParaRPr lang="fr-FR" sz="2000" dirty="0">
              <a:latin typeface="Arial" panose="020B0604020202020204" pitchFamily="34" charset="0"/>
            </a:endParaRPr>
          </a:p>
          <a:p>
            <a:r>
              <a:rPr lang="fr-FR" sz="2000" dirty="0">
                <a:highlight>
                  <a:srgbClr val="FFFF00"/>
                </a:highlight>
                <a:latin typeface="Arial" panose="020B0604020202020204" pitchFamily="34" charset="0"/>
              </a:rPr>
              <a:t>Collaborer, c’est maintenir la discussion avec les utilisateurs finaux du produit et le Product </a:t>
            </a:r>
            <a:r>
              <a:rPr lang="fr-FR" sz="2000" dirty="0" err="1">
                <a:highlight>
                  <a:srgbClr val="FFFF00"/>
                </a:highlight>
                <a:latin typeface="Arial" panose="020B0604020202020204" pitchFamily="34" charset="0"/>
              </a:rPr>
              <a:t>Owner</a:t>
            </a:r>
            <a:r>
              <a:rPr lang="fr-FR" sz="2000" dirty="0">
                <a:latin typeface="Arial" panose="020B0604020202020204" pitchFamily="34" charset="0"/>
              </a:rPr>
              <a:t>. C’est prendre en compte les remarques et retours d’expérience du client et des parties prenantes afin d’améliorer le produit. </a:t>
            </a:r>
            <a:r>
              <a:rPr lang="fr-FR" sz="2000" b="1" dirty="0">
                <a:latin typeface="Arial" panose="020B0604020202020204" pitchFamily="34" charset="0"/>
              </a:rPr>
              <a:t>C’est travailler main dans la main, tous ensemble, afin de livrer un produit 100% personnalisé et adapté pour le besoin du client, qui répond aux exigences de qualité.</a:t>
            </a:r>
          </a:p>
        </p:txBody>
      </p:sp>
    </p:spTree>
    <p:extLst>
      <p:ext uri="{BB962C8B-B14F-4D97-AF65-F5344CB8AC3E}">
        <p14:creationId xmlns:p14="http://schemas.microsoft.com/office/powerpoint/2010/main" val="2595264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pic>
        <p:nvPicPr>
          <p:cNvPr id="884" name="Google Shape;884;p1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85" name="Google Shape;885;p1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86" name="Google Shape;886;p16"/>
          <p:cNvSpPr txBox="1"/>
          <p:nvPr/>
        </p:nvSpPr>
        <p:spPr>
          <a:xfrm>
            <a:off x="71437" y="131234"/>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lvl="0" algn="ctr">
              <a:buSzPts val="1800"/>
            </a:pPr>
            <a:r>
              <a:rPr lang="en-US" sz="1800" b="1" i="0" u="none" dirty="0">
                <a:solidFill>
                  <a:srgbClr val="000000"/>
                </a:solidFill>
                <a:latin typeface="Calibri"/>
                <a:ea typeface="Calibri"/>
                <a:cs typeface="Calibri"/>
                <a:sym typeface="Calibri"/>
              </a:rPr>
              <a:t>LES   5  </a:t>
            </a:r>
            <a:r>
              <a:rPr lang="en-US" sz="1800" b="1" i="0" u="none" dirty="0">
                <a:solidFill>
                  <a:schemeClr val="bg1"/>
                </a:solidFill>
                <a:highlight>
                  <a:srgbClr val="0000FF"/>
                </a:highlight>
                <a:latin typeface="Calibri"/>
                <a:ea typeface="Calibri"/>
                <a:cs typeface="Calibri"/>
                <a:sym typeface="Calibri"/>
              </a:rPr>
              <a:t>VALEURS</a:t>
            </a:r>
            <a:r>
              <a:rPr lang="en-US" sz="1800" b="1" i="0" u="none" dirty="0">
                <a:solidFill>
                  <a:srgbClr val="000000"/>
                </a:solidFill>
                <a:latin typeface="Calibri"/>
                <a:ea typeface="Calibri"/>
                <a:cs typeface="Calibri"/>
                <a:sym typeface="Calibri"/>
              </a:rPr>
              <a:t> de SCRUM    /     3    </a:t>
            </a:r>
            <a:r>
              <a:rPr lang="en-US" sz="2800" b="1" i="0" u="none" dirty="0">
                <a:solidFill>
                  <a:srgbClr val="000000"/>
                </a:solidFill>
                <a:latin typeface="Calibri"/>
                <a:ea typeface="Calibri"/>
                <a:cs typeface="Calibri"/>
                <a:sym typeface="Calibri"/>
              </a:rPr>
              <a:t> </a:t>
            </a:r>
            <a:r>
              <a:rPr lang="fr-FR" sz="2800" b="1" i="1" u="none" dirty="0">
                <a:solidFill>
                  <a:schemeClr val="bg1"/>
                </a:solidFill>
                <a:highlight>
                  <a:srgbClr val="800080"/>
                </a:highlight>
                <a:latin typeface="Calibri"/>
                <a:ea typeface="Calibri"/>
                <a:cs typeface="Calibri"/>
                <a:sym typeface="Calibri"/>
              </a:rPr>
              <a:t>P</a:t>
            </a:r>
            <a:r>
              <a:rPr lang="fr-FR" sz="2800" i="1" dirty="0">
                <a:solidFill>
                  <a:schemeClr val="bg1"/>
                </a:solidFill>
                <a:highlight>
                  <a:srgbClr val="800080"/>
                </a:highlight>
              </a:rPr>
              <a:t>iliers /   </a:t>
            </a:r>
            <a:r>
              <a:rPr lang="fr-FR" sz="2800" i="1" dirty="0">
                <a:solidFill>
                  <a:schemeClr val="bg1"/>
                </a:solidFill>
                <a:highlight>
                  <a:srgbClr val="FF0000"/>
                </a:highlight>
              </a:rPr>
              <a:t>6 Principes</a:t>
            </a:r>
            <a:endParaRPr sz="2800" dirty="0">
              <a:solidFill>
                <a:schemeClr val="bg1"/>
              </a:solidFill>
              <a:highlight>
                <a:srgbClr val="FF0000"/>
              </a:highlight>
            </a:endParaRPr>
          </a:p>
        </p:txBody>
      </p:sp>
      <p:sp>
        <p:nvSpPr>
          <p:cNvPr id="887" name="Google Shape;887;p1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88" name="Google Shape;888;p1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3" name="Rectangle 2">
            <a:extLst>
              <a:ext uri="{FF2B5EF4-FFF2-40B4-BE49-F238E27FC236}">
                <a16:creationId xmlns:a16="http://schemas.microsoft.com/office/drawing/2014/main" id="{89205A50-A8EB-400C-A6E8-ECEED12061DD}"/>
              </a:ext>
            </a:extLst>
          </p:cNvPr>
          <p:cNvSpPr/>
          <p:nvPr/>
        </p:nvSpPr>
        <p:spPr>
          <a:xfrm>
            <a:off x="3973697" y="1085067"/>
            <a:ext cx="5455340" cy="461665"/>
          </a:xfrm>
          <a:prstGeom prst="rect">
            <a:avLst/>
          </a:prstGeom>
        </p:spPr>
        <p:txBody>
          <a:bodyPr wrap="none">
            <a:spAutoFit/>
          </a:bodyPr>
          <a:lstStyle/>
          <a:p>
            <a:r>
              <a:rPr lang="fr-FR" sz="2400" b="1" dirty="0">
                <a:latin typeface="Mulish"/>
              </a:rPr>
              <a:t>Principe  : Priorisation basée sur la valeur</a:t>
            </a:r>
          </a:p>
        </p:txBody>
      </p:sp>
      <p:sp>
        <p:nvSpPr>
          <p:cNvPr id="5" name="Rectangle 4">
            <a:extLst>
              <a:ext uri="{FF2B5EF4-FFF2-40B4-BE49-F238E27FC236}">
                <a16:creationId xmlns:a16="http://schemas.microsoft.com/office/drawing/2014/main" id="{CD44038D-4AE0-4E92-BEC5-0FB0010727AE}"/>
              </a:ext>
            </a:extLst>
          </p:cNvPr>
          <p:cNvSpPr/>
          <p:nvPr/>
        </p:nvSpPr>
        <p:spPr>
          <a:xfrm>
            <a:off x="1079499" y="1637476"/>
            <a:ext cx="11109854" cy="3416320"/>
          </a:xfrm>
          <a:prstGeom prst="rect">
            <a:avLst/>
          </a:prstGeom>
        </p:spPr>
        <p:txBody>
          <a:bodyPr wrap="square">
            <a:spAutoFit/>
          </a:bodyPr>
          <a:lstStyle/>
          <a:p>
            <a:r>
              <a:rPr lang="fr-FR" sz="2400" dirty="0">
                <a:latin typeface="Arial" panose="020B0604020202020204" pitchFamily="34" charset="0"/>
              </a:rPr>
              <a:t>Scrum est un </a:t>
            </a:r>
            <a:r>
              <a:rPr lang="fr-FR" sz="2400" dirty="0" err="1">
                <a:latin typeface="Arial" panose="020B0604020202020204" pitchFamily="34" charset="0"/>
              </a:rPr>
              <a:t>framework</a:t>
            </a:r>
            <a:r>
              <a:rPr lang="fr-FR" sz="2400" dirty="0">
                <a:latin typeface="Arial" panose="020B0604020202020204" pitchFamily="34" charset="0"/>
              </a:rPr>
              <a:t> agile mettant l’accent sur la valeur apportée et perçue par le client. </a:t>
            </a:r>
          </a:p>
          <a:p>
            <a:endParaRPr lang="fr-FR" sz="2400" dirty="0">
              <a:latin typeface="Arial" panose="020B0604020202020204" pitchFamily="34" charset="0"/>
            </a:endParaRPr>
          </a:p>
          <a:p>
            <a:r>
              <a:rPr lang="fr-FR" sz="2400" dirty="0">
                <a:latin typeface="Arial" panose="020B0604020202020204" pitchFamily="34" charset="0"/>
              </a:rPr>
              <a:t>L’équipe doit donc prioriser les tâches à réaliser en fonction de leur importance et de la valeur apportée pour les objectifs du client, mais également pour les utilisateurs finaux du produit.</a:t>
            </a:r>
          </a:p>
          <a:p>
            <a:endParaRPr lang="fr-FR" sz="2400" dirty="0">
              <a:latin typeface="Arial" panose="020B0604020202020204" pitchFamily="34" charset="0"/>
            </a:endParaRPr>
          </a:p>
          <a:p>
            <a:r>
              <a:rPr lang="fr-FR" sz="2400" dirty="0">
                <a:latin typeface="Arial" panose="020B0604020202020204" pitchFamily="34" charset="0"/>
              </a:rPr>
              <a:t>Cette priorisation est un processus en constante évolution. En effet, ce qui n’était pas prioritaire hier peut le devenir demain.</a:t>
            </a:r>
          </a:p>
        </p:txBody>
      </p:sp>
      <p:sp>
        <p:nvSpPr>
          <p:cNvPr id="6" name="Rectangle 5">
            <a:extLst>
              <a:ext uri="{FF2B5EF4-FFF2-40B4-BE49-F238E27FC236}">
                <a16:creationId xmlns:a16="http://schemas.microsoft.com/office/drawing/2014/main" id="{02339807-2B60-48B5-B763-B712DC459C7D}"/>
              </a:ext>
            </a:extLst>
          </p:cNvPr>
          <p:cNvSpPr/>
          <p:nvPr/>
        </p:nvSpPr>
        <p:spPr>
          <a:xfrm>
            <a:off x="704586" y="5152898"/>
            <a:ext cx="11360413" cy="830997"/>
          </a:xfrm>
          <a:prstGeom prst="rect">
            <a:avLst/>
          </a:prstGeom>
        </p:spPr>
        <p:txBody>
          <a:bodyPr wrap="square">
            <a:spAutoFit/>
          </a:bodyPr>
          <a:lstStyle/>
          <a:p>
            <a:r>
              <a:rPr lang="fr-FR" sz="2400" dirty="0">
                <a:solidFill>
                  <a:srgbClr val="141414"/>
                </a:solidFill>
                <a:latin typeface="Arial" panose="020B0604020202020204" pitchFamily="34" charset="0"/>
              </a:rPr>
              <a:t> Team Scrum doit donc constamment réévaluer l’importance et la valeur associée à chaque tâche dans le </a:t>
            </a:r>
            <a:r>
              <a:rPr lang="fr-FR" sz="2400" dirty="0" err="1">
                <a:solidFill>
                  <a:srgbClr val="141414"/>
                </a:solidFill>
                <a:latin typeface="Arial" panose="020B0604020202020204" pitchFamily="34" charset="0"/>
              </a:rPr>
              <a:t>backlog</a:t>
            </a:r>
            <a:r>
              <a:rPr lang="fr-FR" sz="2400" dirty="0">
                <a:solidFill>
                  <a:srgbClr val="141414"/>
                </a:solidFill>
                <a:latin typeface="Arial" panose="020B0604020202020204" pitchFamily="34" charset="0"/>
              </a:rPr>
              <a:t>, afin de les prioriser intelligemment.</a:t>
            </a:r>
            <a:endParaRPr lang="fr-FR" sz="2400" dirty="0"/>
          </a:p>
        </p:txBody>
      </p:sp>
    </p:spTree>
    <p:extLst>
      <p:ext uri="{BB962C8B-B14F-4D97-AF65-F5344CB8AC3E}">
        <p14:creationId xmlns:p14="http://schemas.microsoft.com/office/powerpoint/2010/main" val="40612710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35"/>
        <p:cNvGrpSpPr/>
        <p:nvPr/>
      </p:nvGrpSpPr>
      <p:grpSpPr>
        <a:xfrm>
          <a:off x="0" y="0"/>
          <a:ext cx="0" cy="0"/>
          <a:chOff x="0" y="0"/>
          <a:chExt cx="0" cy="0"/>
        </a:xfrm>
      </p:grpSpPr>
      <p:pic>
        <p:nvPicPr>
          <p:cNvPr id="836" name="Google Shape;836;g5d851145c9_0_20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837" name="Google Shape;837;g5d851145c9_0_20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838" name="Google Shape;838;g5d851145c9_0_201"/>
          <p:cNvSpPr txBox="1"/>
          <p:nvPr/>
        </p:nvSpPr>
        <p:spPr>
          <a:xfrm>
            <a:off x="112712" y="1476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SCRUM  </a:t>
            </a:r>
            <a:r>
              <a:rPr lang="en-US" sz="1800" b="1" i="0" u="none" dirty="0" err="1">
                <a:solidFill>
                  <a:srgbClr val="000000"/>
                </a:solidFill>
                <a:latin typeface="Calibri"/>
                <a:ea typeface="Calibri"/>
                <a:cs typeface="Calibri"/>
                <a:sym typeface="Calibri"/>
              </a:rPr>
              <a:t>est</a:t>
            </a:r>
            <a:r>
              <a:rPr lang="en-US" sz="1800" b="1" i="0" u="none" dirty="0">
                <a:solidFill>
                  <a:srgbClr val="000000"/>
                </a:solidFill>
                <a:latin typeface="Calibri"/>
                <a:ea typeface="Calibri"/>
                <a:cs typeface="Calibri"/>
                <a:sym typeface="Calibri"/>
              </a:rPr>
              <a:t> :</a:t>
            </a:r>
            <a:endParaRPr dirty="0"/>
          </a:p>
        </p:txBody>
      </p:sp>
      <p:sp>
        <p:nvSpPr>
          <p:cNvPr id="840" name="Google Shape;840;g5d851145c9_0_201"/>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841" name="Google Shape;841;g5d851145c9_0_201"/>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3" name="Image 2">
            <a:extLst>
              <a:ext uri="{FF2B5EF4-FFF2-40B4-BE49-F238E27FC236}">
                <a16:creationId xmlns:a16="http://schemas.microsoft.com/office/drawing/2014/main" id="{11568E5A-AD22-4B51-8D73-3A4B8D75F4BF}"/>
              </a:ext>
            </a:extLst>
          </p:cNvPr>
          <p:cNvPicPr>
            <a:picLocks noChangeAspect="1"/>
          </p:cNvPicPr>
          <p:nvPr/>
        </p:nvPicPr>
        <p:blipFill>
          <a:blip r:embed="rId6"/>
          <a:stretch>
            <a:fillRect/>
          </a:stretch>
        </p:blipFill>
        <p:spPr>
          <a:xfrm>
            <a:off x="764578" y="897021"/>
            <a:ext cx="10953090" cy="5340379"/>
          </a:xfrm>
          <a:prstGeom prst="rect">
            <a:avLst/>
          </a:prstGeom>
        </p:spPr>
      </p:pic>
    </p:spTree>
    <p:extLst>
      <p:ext uri="{BB962C8B-B14F-4D97-AF65-F5344CB8AC3E}">
        <p14:creationId xmlns:p14="http://schemas.microsoft.com/office/powerpoint/2010/main" val="37583262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g5d851145c9_0_214"/>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047" name="Google Shape;1047;g5d851145c9_0_214"/>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048" name="Google Shape;1048;g5d851145c9_0_214"/>
          <p:cNvSpPr txBox="1"/>
          <p:nvPr/>
        </p:nvSpPr>
        <p:spPr>
          <a:xfrm>
            <a:off x="100012" y="1476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Framework : </a:t>
            </a:r>
            <a:r>
              <a:rPr lang="en-US" sz="1800" b="1">
                <a:latin typeface="Calibri"/>
                <a:ea typeface="Calibri"/>
                <a:cs typeface="Calibri"/>
                <a:sym typeface="Calibri"/>
              </a:rPr>
              <a:t>TEAM</a:t>
            </a:r>
            <a:endParaRPr/>
          </a:p>
          <a:p>
            <a:pPr marL="0" marR="0" lvl="0" indent="0" algn="l" rtl="0">
              <a:lnSpc>
                <a:spcPct val="100000"/>
              </a:lnSpc>
              <a:spcBef>
                <a:spcPts val="0"/>
              </a:spcBef>
              <a:spcAft>
                <a:spcPts val="0"/>
              </a:spcAft>
              <a:buNone/>
            </a:pPr>
            <a:endParaRPr sz="1800" b="1" i="0" u="none">
              <a:solidFill>
                <a:srgbClr val="000000"/>
              </a:solidFill>
              <a:latin typeface="Calibri"/>
              <a:ea typeface="Calibri"/>
              <a:cs typeface="Calibri"/>
              <a:sym typeface="Calibri"/>
            </a:endParaRPr>
          </a:p>
        </p:txBody>
      </p:sp>
      <p:sp>
        <p:nvSpPr>
          <p:cNvPr id="1049" name="Google Shape;1049;g5d851145c9_0_214"/>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050" name="Google Shape;1050;g5d851145c9_0_214"/>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051" name="Google Shape;1051;g5d851145c9_0_214"/>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052" name="Google Shape;1052;g5d851145c9_0_214"/>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053" name="Google Shape;1053;g5d851145c9_0_214"/>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054" name="Google Shape;1054;g5d851145c9_0_214"/>
          <p:cNvPicPr preferRelativeResize="0"/>
          <p:nvPr/>
        </p:nvPicPr>
        <p:blipFill>
          <a:blip r:embed="rId7">
            <a:alphaModFix/>
          </a:blip>
          <a:stretch>
            <a:fillRect/>
          </a:stretch>
        </p:blipFill>
        <p:spPr>
          <a:xfrm>
            <a:off x="152400" y="873025"/>
            <a:ext cx="8287676" cy="5264525"/>
          </a:xfrm>
          <a:prstGeom prst="rect">
            <a:avLst/>
          </a:prstGeom>
          <a:noFill/>
          <a:ln>
            <a:noFill/>
          </a:ln>
        </p:spPr>
      </p:pic>
      <p:pic>
        <p:nvPicPr>
          <p:cNvPr id="1055" name="Google Shape;1055;g5d851145c9_0_214"/>
          <p:cNvPicPr preferRelativeResize="0"/>
          <p:nvPr/>
        </p:nvPicPr>
        <p:blipFill>
          <a:blip r:embed="rId8">
            <a:alphaModFix/>
          </a:blip>
          <a:stretch>
            <a:fillRect/>
          </a:stretch>
        </p:blipFill>
        <p:spPr>
          <a:xfrm>
            <a:off x="8771050" y="873037"/>
            <a:ext cx="3181350" cy="1438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5"/>
        <p:cNvGrpSpPr/>
        <p:nvPr/>
      </p:nvGrpSpPr>
      <p:grpSpPr>
        <a:xfrm>
          <a:off x="0" y="0"/>
          <a:ext cx="0" cy="0"/>
          <a:chOff x="0" y="0"/>
          <a:chExt cx="0" cy="0"/>
        </a:xfrm>
      </p:grpSpPr>
      <p:pic>
        <p:nvPicPr>
          <p:cNvPr id="1076" name="Google Shape;1076;g5d851145c9_0_26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077" name="Google Shape;1077;g5d851145c9_0_26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078" name="Google Shape;1078;g5d851145c9_0_262"/>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a:t>
            </a:r>
            <a:r>
              <a:rPr lang="en-US" sz="1800" b="1">
                <a:latin typeface="Calibri"/>
                <a:ea typeface="Calibri"/>
                <a:cs typeface="Calibri"/>
                <a:sym typeface="Calibri"/>
              </a:rPr>
              <a:t>Les Cérémonies !!!</a:t>
            </a:r>
            <a:endParaRPr/>
          </a:p>
        </p:txBody>
      </p:sp>
      <p:sp>
        <p:nvSpPr>
          <p:cNvPr id="1079" name="Google Shape;1079;g5d851145c9_0_262"/>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080" name="Google Shape;1080;g5d851145c9_0_26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081" name="Google Shape;1081;g5d851145c9_0_262"/>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082" name="Google Shape;1082;g5d851145c9_0_262"/>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083" name="Google Shape;1083;g5d851145c9_0_26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084" name="Google Shape;1084;g5d851145c9_0_262"/>
          <p:cNvPicPr preferRelativeResize="0"/>
          <p:nvPr/>
        </p:nvPicPr>
        <p:blipFill>
          <a:blip r:embed="rId7">
            <a:alphaModFix/>
          </a:blip>
          <a:stretch>
            <a:fillRect/>
          </a:stretch>
        </p:blipFill>
        <p:spPr>
          <a:xfrm>
            <a:off x="2382125" y="1068650"/>
            <a:ext cx="8556200" cy="5036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1090" name="Google Shape;1090;p2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091" name="Google Shape;1091;p2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092" name="Google Shape;1092;p26"/>
          <p:cNvSpPr txBox="1"/>
          <p:nvPr/>
        </p:nvSpPr>
        <p:spPr>
          <a:xfrm>
            <a:off x="169862" y="90488"/>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SCRUM :  </a:t>
            </a:r>
            <a:r>
              <a:rPr lang="en-US" sz="1800" b="1" i="0" u="none" dirty="0">
                <a:solidFill>
                  <a:srgbClr val="000000"/>
                </a:solidFill>
                <a:highlight>
                  <a:srgbClr val="FFFF00"/>
                </a:highlight>
                <a:latin typeface="Calibri"/>
                <a:ea typeface="Calibri"/>
                <a:cs typeface="Calibri"/>
                <a:sym typeface="Calibri"/>
              </a:rPr>
              <a:t>Retrospective</a:t>
            </a:r>
            <a:endParaRPr sz="1800" b="1" i="0" u="none" dirty="0">
              <a:solidFill>
                <a:srgbClr val="000000"/>
              </a:solidFill>
              <a:highlight>
                <a:srgbClr val="FFFF00"/>
              </a:highlight>
              <a:latin typeface="Calibri"/>
              <a:ea typeface="Calibri"/>
              <a:cs typeface="Calibri"/>
              <a:sym typeface="Calibri"/>
            </a:endParaRPr>
          </a:p>
        </p:txBody>
      </p:sp>
      <p:sp>
        <p:nvSpPr>
          <p:cNvPr id="1093" name="Google Shape;1093;p2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094" name="Google Shape;1094;p26"/>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095" name="Google Shape;1095;p26"/>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096" name="Google Shape;1096;p26"/>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097" name="Google Shape;1097;p26"/>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2" name="Image 1">
            <a:extLst>
              <a:ext uri="{FF2B5EF4-FFF2-40B4-BE49-F238E27FC236}">
                <a16:creationId xmlns:a16="http://schemas.microsoft.com/office/drawing/2014/main" id="{997565E3-203B-4812-AB30-B0EFED28269D}"/>
              </a:ext>
            </a:extLst>
          </p:cNvPr>
          <p:cNvPicPr>
            <a:picLocks noChangeAspect="1"/>
          </p:cNvPicPr>
          <p:nvPr/>
        </p:nvPicPr>
        <p:blipFill>
          <a:blip r:embed="rId7"/>
          <a:stretch>
            <a:fillRect/>
          </a:stretch>
        </p:blipFill>
        <p:spPr>
          <a:xfrm>
            <a:off x="1468968" y="822325"/>
            <a:ext cx="9664088" cy="5278437"/>
          </a:xfrm>
          <a:prstGeom prst="rect">
            <a:avLst/>
          </a:prstGeom>
        </p:spPr>
      </p:pic>
    </p:spTree>
    <p:extLst>
      <p:ext uri="{BB962C8B-B14F-4D97-AF65-F5344CB8AC3E}">
        <p14:creationId xmlns:p14="http://schemas.microsoft.com/office/powerpoint/2010/main" val="21732050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3"/>
        <p:cNvGrpSpPr/>
        <p:nvPr/>
      </p:nvGrpSpPr>
      <p:grpSpPr>
        <a:xfrm>
          <a:off x="0" y="0"/>
          <a:ext cx="0" cy="0"/>
          <a:chOff x="0" y="0"/>
          <a:chExt cx="0" cy="0"/>
        </a:xfrm>
      </p:grpSpPr>
      <p:pic>
        <p:nvPicPr>
          <p:cNvPr id="1104" name="Google Shape;1104;p2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105" name="Google Shape;1105;p2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106" name="Google Shape;1106;p27"/>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Full  SCRUM  Plan-Do-Check-Act avec + 50 </a:t>
            </a:r>
            <a:r>
              <a:rPr lang="en-US" sz="1800" b="1">
                <a:latin typeface="Calibri"/>
                <a:ea typeface="Calibri"/>
                <a:cs typeface="Calibri"/>
                <a:sym typeface="Calibri"/>
              </a:rPr>
              <a:t>PRATIQUES</a:t>
            </a:r>
            <a:r>
              <a:rPr lang="en-US" sz="1800" b="1" i="0" u="none">
                <a:solidFill>
                  <a:srgbClr val="000000"/>
                </a:solidFill>
                <a:latin typeface="Calibri"/>
                <a:ea typeface="Calibri"/>
                <a:cs typeface="Calibri"/>
                <a:sym typeface="Calibri"/>
              </a:rPr>
              <a:t> ??? </a:t>
            </a:r>
            <a:r>
              <a:rPr lang="en-US" sz="1800" b="1">
                <a:latin typeface="Calibri"/>
                <a:ea typeface="Calibri"/>
                <a:cs typeface="Calibri"/>
                <a:sym typeface="Calibri"/>
              </a:rPr>
              <a:t>=Framework</a:t>
            </a:r>
            <a:endParaRPr/>
          </a:p>
        </p:txBody>
      </p:sp>
      <p:sp>
        <p:nvSpPr>
          <p:cNvPr id="1107" name="Google Shape;1107;p27"/>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108" name="Google Shape;1108;p27"/>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109" name="Google Shape;1109;p27"/>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110" name="Google Shape;1110;p27"/>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111" name="Google Shape;1111;p27"/>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112" name="Google Shape;1112;p27"/>
          <p:cNvPicPr preferRelativeResize="0"/>
          <p:nvPr/>
        </p:nvPicPr>
        <p:blipFill rotWithShape="1">
          <a:blip r:embed="rId7">
            <a:alphaModFix/>
          </a:blip>
          <a:srcRect/>
          <a:stretch/>
        </p:blipFill>
        <p:spPr>
          <a:xfrm>
            <a:off x="1008062" y="720725"/>
            <a:ext cx="9791700" cy="55435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7"/>
        <p:cNvGrpSpPr/>
        <p:nvPr/>
      </p:nvGrpSpPr>
      <p:grpSpPr>
        <a:xfrm>
          <a:off x="0" y="0"/>
          <a:ext cx="0" cy="0"/>
          <a:chOff x="0" y="0"/>
          <a:chExt cx="0" cy="0"/>
        </a:xfrm>
      </p:grpSpPr>
      <p:pic>
        <p:nvPicPr>
          <p:cNvPr id="1118" name="Google Shape;1118;p28"/>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119" name="Google Shape;1119;p28"/>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120" name="Google Shape;1120;p28"/>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Full  SCRUM  : Cycle</a:t>
            </a:r>
            <a:endParaRPr/>
          </a:p>
        </p:txBody>
      </p:sp>
      <p:sp>
        <p:nvSpPr>
          <p:cNvPr id="1121" name="Google Shape;1121;p28"/>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122" name="Google Shape;1122;p28"/>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123" name="Google Shape;1123;p28"/>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124" name="Google Shape;1124;p28"/>
          <p:cNvSpPr txBox="1"/>
          <p:nvPr/>
        </p:nvSpPr>
        <p:spPr>
          <a:xfrm>
            <a:off x="0" y="6230937"/>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125" name="Google Shape;1125;p28"/>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126" name="Google Shape;1126;p28"/>
          <p:cNvPicPr preferRelativeResize="0"/>
          <p:nvPr/>
        </p:nvPicPr>
        <p:blipFill rotWithShape="1">
          <a:blip r:embed="rId7">
            <a:alphaModFix/>
          </a:blip>
          <a:srcRect/>
          <a:stretch/>
        </p:blipFill>
        <p:spPr>
          <a:xfrm>
            <a:off x="839787" y="1052512"/>
            <a:ext cx="10369550" cy="4419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pic>
        <p:nvPicPr>
          <p:cNvPr id="1020" name="Google Shape;1020;p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021" name="Google Shape;1021;p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022" name="Google Shape;1022;p6"/>
          <p:cNvSpPr txBox="1"/>
          <p:nvPr/>
        </p:nvSpPr>
        <p:spPr>
          <a:xfrm>
            <a:off x="112712" y="147637"/>
            <a:ext cx="11993562"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1" i="0" u="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Calibri"/>
              <a:buNone/>
            </a:pPr>
            <a:r>
              <a:rPr lang="fr-FR" sz="1800" b="1" dirty="0">
                <a:latin typeface="Calibri"/>
                <a:cs typeface="Calibri"/>
                <a:sym typeface="Calibri"/>
              </a:rPr>
              <a:t>SCRUM</a:t>
            </a:r>
            <a:endParaRPr lang="fr-FR" dirty="0"/>
          </a:p>
          <a:p>
            <a:pPr marL="0" marR="0" lvl="0" indent="0" algn="ctr" rtl="0">
              <a:lnSpc>
                <a:spcPct val="100000"/>
              </a:lnSpc>
              <a:spcBef>
                <a:spcPts val="0"/>
              </a:spcBef>
              <a:spcAft>
                <a:spcPts val="0"/>
              </a:spcAft>
              <a:buClr>
                <a:schemeClr val="lt1"/>
              </a:buClr>
              <a:buSzPts val="1800"/>
              <a:buFont typeface="Arial"/>
              <a:buNone/>
            </a:pPr>
            <a:endParaRPr sz="1800" b="1" i="0" u="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None/>
            </a:pPr>
            <a:endParaRPr sz="1800" b="1" i="0" u="none" dirty="0">
              <a:solidFill>
                <a:srgbClr val="FF0000"/>
              </a:solidFill>
              <a:latin typeface="Calibri"/>
              <a:ea typeface="Calibri"/>
              <a:cs typeface="Calibri"/>
              <a:sym typeface="Calibri"/>
            </a:endParaRPr>
          </a:p>
        </p:txBody>
      </p:sp>
      <p:sp>
        <p:nvSpPr>
          <p:cNvPr id="1023" name="Google Shape;1023;p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024" name="Google Shape;1024;p6"/>
          <p:cNvPicPr preferRelativeResize="0"/>
          <p:nvPr/>
        </p:nvPicPr>
        <p:blipFill rotWithShape="1">
          <a:blip r:embed="rId5">
            <a:alphaModFix/>
          </a:blip>
          <a:srcRect/>
          <a:stretch/>
        </p:blipFill>
        <p:spPr>
          <a:xfrm>
            <a:off x="71437" y="6264275"/>
            <a:ext cx="2016125" cy="647700"/>
          </a:xfrm>
          <a:prstGeom prst="rect">
            <a:avLst/>
          </a:prstGeom>
          <a:noFill/>
          <a:ln>
            <a:noFill/>
          </a:ln>
        </p:spPr>
      </p:pic>
      <p:sp>
        <p:nvSpPr>
          <p:cNvPr id="1025" name="Google Shape;1025;p6"/>
          <p:cNvSpPr txBox="1"/>
          <p:nvPr/>
        </p:nvSpPr>
        <p:spPr>
          <a:xfrm>
            <a:off x="3048000" y="3105150"/>
            <a:ext cx="6096000" cy="647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1800"/>
              <a:buFont typeface="Arial"/>
              <a:buNone/>
            </a:pPr>
            <a:r>
              <a:rPr lang="en-US" sz="1800" b="1" i="0" u="none">
                <a:solidFill>
                  <a:schemeClr val="lt1"/>
                </a:solidFill>
                <a:latin typeface="Arial"/>
                <a:ea typeface="Arial"/>
                <a:cs typeface="Arial"/>
                <a:sym typeface="Arial"/>
              </a:rPr>
              <a:t>PROGRAMME DE LA FORMATION :      Les Méthodes Agiles !</a:t>
            </a:r>
            <a:endParaRPr/>
          </a:p>
        </p:txBody>
      </p:sp>
      <p:pic>
        <p:nvPicPr>
          <p:cNvPr id="1026" name="Google Shape;1026;p6" descr="Image result for les valeurs agiles"/>
          <p:cNvPicPr preferRelativeResize="0"/>
          <p:nvPr/>
        </p:nvPicPr>
        <p:blipFill rotWithShape="1">
          <a:blip r:embed="rId6">
            <a:alphaModFix/>
          </a:blip>
          <a:srcRect/>
          <a:stretch/>
        </p:blipFill>
        <p:spPr>
          <a:xfrm>
            <a:off x="479425" y="1268412"/>
            <a:ext cx="11017250" cy="4608512"/>
          </a:xfrm>
          <a:prstGeom prst="rect">
            <a:avLst/>
          </a:prstGeom>
          <a:noFill/>
          <a:ln>
            <a:noFill/>
          </a:ln>
        </p:spPr>
      </p:pic>
    </p:spTree>
    <p:extLst>
      <p:ext uri="{BB962C8B-B14F-4D97-AF65-F5344CB8AC3E}">
        <p14:creationId xmlns:p14="http://schemas.microsoft.com/office/powerpoint/2010/main" val="1025768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9"/>
        <p:cNvGrpSpPr/>
        <p:nvPr/>
      </p:nvGrpSpPr>
      <p:grpSpPr>
        <a:xfrm>
          <a:off x="0" y="0"/>
          <a:ext cx="0" cy="0"/>
          <a:chOff x="0" y="0"/>
          <a:chExt cx="0" cy="0"/>
        </a:xfrm>
      </p:grpSpPr>
      <p:pic>
        <p:nvPicPr>
          <p:cNvPr id="190" name="Google Shape;190;g5d851145c9_0_16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91" name="Google Shape;191;g5d851145c9_0_16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92" name="Google Shape;192;g5d851145c9_0_167"/>
          <p:cNvSpPr txBox="1"/>
          <p:nvPr/>
        </p:nvSpPr>
        <p:spPr>
          <a:xfrm>
            <a:off x="458937" y="2641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             Agile ?</a:t>
            </a:r>
            <a:endParaRPr sz="3600">
              <a:latin typeface="Pacifico"/>
              <a:ea typeface="Pacifico"/>
              <a:cs typeface="Pacifico"/>
              <a:sym typeface="Pacifico"/>
            </a:endParaRPr>
          </a:p>
        </p:txBody>
      </p:sp>
      <p:sp>
        <p:nvSpPr>
          <p:cNvPr id="193" name="Google Shape;193;g5d851145c9_0_167"/>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94" name="Google Shape;194;g5d851145c9_0_167"/>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195" name="Google Shape;195;g5d851145c9_0_167"/>
          <p:cNvPicPr preferRelativeResize="0"/>
          <p:nvPr/>
        </p:nvPicPr>
        <p:blipFill>
          <a:blip r:embed="rId6">
            <a:alphaModFix/>
          </a:blip>
          <a:stretch>
            <a:fillRect/>
          </a:stretch>
        </p:blipFill>
        <p:spPr>
          <a:xfrm>
            <a:off x="458925" y="1122175"/>
            <a:ext cx="6194826" cy="4969851"/>
          </a:xfrm>
          <a:prstGeom prst="rect">
            <a:avLst/>
          </a:prstGeom>
          <a:noFill/>
          <a:ln>
            <a:noFill/>
          </a:ln>
        </p:spPr>
      </p:pic>
      <p:pic>
        <p:nvPicPr>
          <p:cNvPr id="196" name="Google Shape;196;g5d851145c9_0_167"/>
          <p:cNvPicPr preferRelativeResize="0"/>
          <p:nvPr/>
        </p:nvPicPr>
        <p:blipFill>
          <a:blip r:embed="rId7">
            <a:alphaModFix/>
          </a:blip>
          <a:stretch>
            <a:fillRect/>
          </a:stretch>
        </p:blipFill>
        <p:spPr>
          <a:xfrm>
            <a:off x="6873800" y="1102325"/>
            <a:ext cx="5167375" cy="48149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30"/>
        <p:cNvGrpSpPr/>
        <p:nvPr/>
      </p:nvGrpSpPr>
      <p:grpSpPr>
        <a:xfrm>
          <a:off x="0" y="0"/>
          <a:ext cx="0" cy="0"/>
          <a:chOff x="0" y="0"/>
          <a:chExt cx="0" cy="0"/>
        </a:xfrm>
      </p:grpSpPr>
      <p:pic>
        <p:nvPicPr>
          <p:cNvPr id="1131" name="Google Shape;1131;p29"/>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132" name="Google Shape;1132;p29"/>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133" name="Google Shape;1133;p29"/>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Les Trois Rôles !</a:t>
            </a:r>
            <a:endParaRPr/>
          </a:p>
        </p:txBody>
      </p:sp>
      <p:sp>
        <p:nvSpPr>
          <p:cNvPr id="1134" name="Google Shape;1134;p29"/>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135" name="Google Shape;1135;p29"/>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136" name="Google Shape;1136;p29"/>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137" name="Google Shape;1137;p29"/>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138" name="Google Shape;1138;p29"/>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139" name="Google Shape;1139;p29"/>
          <p:cNvPicPr preferRelativeResize="0"/>
          <p:nvPr/>
        </p:nvPicPr>
        <p:blipFill rotWithShape="1">
          <a:blip r:embed="rId7">
            <a:alphaModFix/>
          </a:blip>
          <a:srcRect/>
          <a:stretch/>
        </p:blipFill>
        <p:spPr>
          <a:xfrm>
            <a:off x="1271587" y="1196975"/>
            <a:ext cx="9793287" cy="386556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8"/>
        <p:cNvGrpSpPr/>
        <p:nvPr/>
      </p:nvGrpSpPr>
      <p:grpSpPr>
        <a:xfrm>
          <a:off x="0" y="0"/>
          <a:ext cx="0" cy="0"/>
          <a:chOff x="0" y="0"/>
          <a:chExt cx="0" cy="0"/>
        </a:xfrm>
      </p:grpSpPr>
      <p:pic>
        <p:nvPicPr>
          <p:cNvPr id="1159" name="Google Shape;1159;p3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160" name="Google Shape;1160;p3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161" name="Google Shape;1161;p31"/>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Les Trois Rôles !</a:t>
            </a:r>
            <a:endParaRPr/>
          </a:p>
        </p:txBody>
      </p:sp>
      <p:sp>
        <p:nvSpPr>
          <p:cNvPr id="1162" name="Google Shape;1162;p31"/>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163" name="Google Shape;1163;p31"/>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164" name="Google Shape;1164;p31"/>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165" name="Google Shape;1165;p31"/>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166" name="Google Shape;1166;p31"/>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167" name="Google Shape;1167;p31" descr="Image result for agile team  testing"/>
          <p:cNvPicPr preferRelativeResize="0"/>
          <p:nvPr/>
        </p:nvPicPr>
        <p:blipFill rotWithShape="1">
          <a:blip r:embed="rId7">
            <a:alphaModFix/>
          </a:blip>
          <a:srcRect/>
          <a:stretch/>
        </p:blipFill>
        <p:spPr>
          <a:xfrm>
            <a:off x="192087" y="765175"/>
            <a:ext cx="6286500" cy="5111750"/>
          </a:xfrm>
          <a:prstGeom prst="rect">
            <a:avLst/>
          </a:prstGeom>
          <a:noFill/>
          <a:ln>
            <a:noFill/>
          </a:ln>
        </p:spPr>
      </p:pic>
      <p:pic>
        <p:nvPicPr>
          <p:cNvPr id="1168" name="Google Shape;1168;p31"/>
          <p:cNvPicPr preferRelativeResize="0"/>
          <p:nvPr/>
        </p:nvPicPr>
        <p:blipFill rotWithShape="1">
          <a:blip r:embed="rId8">
            <a:alphaModFix/>
          </a:blip>
          <a:srcRect/>
          <a:stretch/>
        </p:blipFill>
        <p:spPr>
          <a:xfrm>
            <a:off x="6313487" y="1916112"/>
            <a:ext cx="4751387" cy="331311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4"/>
        <p:cNvGrpSpPr/>
        <p:nvPr/>
      </p:nvGrpSpPr>
      <p:grpSpPr>
        <a:xfrm>
          <a:off x="0" y="0"/>
          <a:ext cx="0" cy="0"/>
          <a:chOff x="0" y="0"/>
          <a:chExt cx="0" cy="0"/>
        </a:xfrm>
      </p:grpSpPr>
      <p:pic>
        <p:nvPicPr>
          <p:cNvPr id="1145" name="Google Shape;1145;p30"/>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146" name="Google Shape;1146;p30"/>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147" name="Google Shape;1147;p30"/>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Value Delivery  Team !</a:t>
            </a:r>
            <a:endParaRPr/>
          </a:p>
        </p:txBody>
      </p:sp>
      <p:sp>
        <p:nvSpPr>
          <p:cNvPr id="1148" name="Google Shape;1148;p30"/>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149" name="Google Shape;1149;p30"/>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150" name="Google Shape;1150;p30"/>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151" name="Google Shape;1151;p30"/>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152" name="Google Shape;1152;p30"/>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153" name="Google Shape;1153;p30"/>
          <p:cNvPicPr preferRelativeResize="0"/>
          <p:nvPr/>
        </p:nvPicPr>
        <p:blipFill rotWithShape="1">
          <a:blip r:embed="rId7">
            <a:alphaModFix/>
          </a:blip>
          <a:srcRect/>
          <a:stretch/>
        </p:blipFill>
        <p:spPr>
          <a:xfrm>
            <a:off x="3243262" y="1357312"/>
            <a:ext cx="5705475" cy="41433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SCRUM  : </a:t>
            </a:r>
            <a:r>
              <a:rPr lang="en-US" sz="1800" b="1" dirty="0">
                <a:latin typeface="Calibri"/>
                <a:ea typeface="Calibri"/>
                <a:cs typeface="Calibri"/>
                <a:sym typeface="Calibri"/>
              </a:rPr>
              <a:t>Release Planning</a:t>
            </a:r>
            <a:endParaRPr dirty="0"/>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4098" name="Picture 2" descr="Release Planning ceremony in Scrum | ScrumDesk, Scrum correctly">
            <a:extLst>
              <a:ext uri="{FF2B5EF4-FFF2-40B4-BE49-F238E27FC236}">
                <a16:creationId xmlns:a16="http://schemas.microsoft.com/office/drawing/2014/main" id="{4DC57035-1075-4057-9C86-EAC657A55A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332" y="803274"/>
            <a:ext cx="10170942" cy="507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0719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SCRUM  : </a:t>
            </a:r>
            <a:r>
              <a:rPr lang="en-US" sz="1800" b="1" dirty="0">
                <a:latin typeface="Calibri"/>
                <a:ea typeface="Calibri"/>
                <a:cs typeface="Calibri"/>
                <a:sym typeface="Calibri"/>
              </a:rPr>
              <a:t>Release Planning</a:t>
            </a:r>
            <a:endParaRPr dirty="0"/>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6146" name="Picture 2" descr="SCRUM BASICS: Release Planning">
            <a:extLst>
              <a:ext uri="{FF2B5EF4-FFF2-40B4-BE49-F238E27FC236}">
                <a16:creationId xmlns:a16="http://schemas.microsoft.com/office/drawing/2014/main" id="{3362E2D2-5FB1-4278-97C2-62684B5C0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655" y="914400"/>
            <a:ext cx="10536701" cy="4895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989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SCRUM  : </a:t>
            </a:r>
            <a:r>
              <a:rPr lang="en-US" sz="1800" b="1" dirty="0">
                <a:latin typeface="Calibri"/>
                <a:ea typeface="Calibri"/>
                <a:cs typeface="Calibri"/>
                <a:sym typeface="Calibri"/>
              </a:rPr>
              <a:t>Release Planning</a:t>
            </a:r>
            <a:endParaRPr dirty="0"/>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4338" name="Picture 2" descr="Quoi, t'es Product Owner et t'as pas de plan de release ?">
            <a:extLst>
              <a:ext uri="{FF2B5EF4-FFF2-40B4-BE49-F238E27FC236}">
                <a16:creationId xmlns:a16="http://schemas.microsoft.com/office/drawing/2014/main" id="{6404D409-00C4-4039-BF8D-6A30C0C1E1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259" y="768013"/>
            <a:ext cx="11500790" cy="5213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0837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SCRUM  : </a:t>
            </a:r>
            <a:r>
              <a:rPr lang="en-US" sz="1800" b="1" dirty="0">
                <a:latin typeface="Calibri"/>
                <a:ea typeface="Calibri"/>
                <a:cs typeface="Calibri"/>
                <a:sym typeface="Calibri"/>
              </a:rPr>
              <a:t>Release Planning</a:t>
            </a:r>
            <a:endParaRPr dirty="0"/>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7170" name="Picture 2" descr="Agile Release Management – Frequent deployments to production ...">
            <a:extLst>
              <a:ext uri="{FF2B5EF4-FFF2-40B4-BE49-F238E27FC236}">
                <a16:creationId xmlns:a16="http://schemas.microsoft.com/office/drawing/2014/main" id="{CBDDEACD-B1F1-40B0-B07C-D28EB24485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3466" y="756322"/>
            <a:ext cx="10058400" cy="526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4292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SCRUM  : </a:t>
            </a:r>
            <a:r>
              <a:rPr lang="en-US" sz="1800" b="1" dirty="0">
                <a:latin typeface="Calibri"/>
                <a:ea typeface="Calibri"/>
                <a:cs typeface="Calibri"/>
                <a:sym typeface="Calibri"/>
              </a:rPr>
              <a:t>Release Planning</a:t>
            </a:r>
            <a:endParaRPr dirty="0"/>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5122" name="Picture 2" descr="Sprint Preplanning session | ScrumDesk, Scrum correctly">
            <a:extLst>
              <a:ext uri="{FF2B5EF4-FFF2-40B4-BE49-F238E27FC236}">
                <a16:creationId xmlns:a16="http://schemas.microsoft.com/office/drawing/2014/main" id="{73C9B850-1762-425E-B60C-E8E78F654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9625" y="1025476"/>
            <a:ext cx="10572749" cy="240352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612A2DF0-C9FB-4E9D-B764-D0FA35AF4A51}"/>
              </a:ext>
            </a:extLst>
          </p:cNvPr>
          <p:cNvPicPr>
            <a:picLocks noChangeAspect="1"/>
          </p:cNvPicPr>
          <p:nvPr/>
        </p:nvPicPr>
        <p:blipFill>
          <a:blip r:embed="rId8"/>
          <a:stretch>
            <a:fillRect/>
          </a:stretch>
        </p:blipFill>
        <p:spPr>
          <a:xfrm>
            <a:off x="2555875" y="3554534"/>
            <a:ext cx="6461516" cy="2600325"/>
          </a:xfrm>
          <a:prstGeom prst="rect">
            <a:avLst/>
          </a:prstGeom>
        </p:spPr>
      </p:pic>
    </p:spTree>
    <p:extLst>
      <p:ext uri="{BB962C8B-B14F-4D97-AF65-F5344CB8AC3E}">
        <p14:creationId xmlns:p14="http://schemas.microsoft.com/office/powerpoint/2010/main" val="1708672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User  Story</a:t>
            </a:r>
            <a:endParaRPr/>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026" name="Picture 2" descr="Definition of Done vs Acceptance Criteria">
            <a:extLst>
              <a:ext uri="{FF2B5EF4-FFF2-40B4-BE49-F238E27FC236}">
                <a16:creationId xmlns:a16="http://schemas.microsoft.com/office/drawing/2014/main" id="{A13B9F0C-CBA7-4131-B0FF-8E576F0612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23" y="803275"/>
            <a:ext cx="9738702" cy="4754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23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User  Story</a:t>
            </a:r>
            <a:endParaRPr/>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225" name="Google Shape;1225;p32"/>
          <p:cNvPicPr preferRelativeResize="0"/>
          <p:nvPr/>
        </p:nvPicPr>
        <p:blipFill rotWithShape="1">
          <a:blip r:embed="rId7">
            <a:alphaModFix/>
          </a:blip>
          <a:srcRect/>
          <a:stretch/>
        </p:blipFill>
        <p:spPr>
          <a:xfrm>
            <a:off x="1847850" y="1125537"/>
            <a:ext cx="8486775" cy="34575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0"/>
        <p:cNvGrpSpPr/>
        <p:nvPr/>
      </p:nvGrpSpPr>
      <p:grpSpPr>
        <a:xfrm>
          <a:off x="0" y="0"/>
          <a:ext cx="0" cy="0"/>
          <a:chOff x="0" y="0"/>
          <a:chExt cx="0" cy="0"/>
        </a:xfrm>
      </p:grpSpPr>
      <p:pic>
        <p:nvPicPr>
          <p:cNvPr id="291" name="Google Shape;291;g5d8b7fc425_0_0"/>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292" name="Google Shape;292;g5d8b7fc425_0_0"/>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293" name="Google Shape;293;g5d8b7fc425_0_0"/>
          <p:cNvSpPr txBox="1"/>
          <p:nvPr/>
        </p:nvSpPr>
        <p:spPr>
          <a:xfrm>
            <a:off x="458937" y="2641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             Les  Méthodes  AGILES   ?</a:t>
            </a:r>
            <a:endParaRPr sz="3600">
              <a:latin typeface="Pacifico"/>
              <a:ea typeface="Pacifico"/>
              <a:cs typeface="Pacifico"/>
              <a:sym typeface="Pacifico"/>
            </a:endParaRPr>
          </a:p>
        </p:txBody>
      </p:sp>
      <p:sp>
        <p:nvSpPr>
          <p:cNvPr id="294" name="Google Shape;294;g5d8b7fc425_0_0"/>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295" name="Google Shape;295;g5d8b7fc425_0_0"/>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296" name="Google Shape;296;g5d8b7fc425_0_0"/>
          <p:cNvPicPr preferRelativeResize="0"/>
          <p:nvPr/>
        </p:nvPicPr>
        <p:blipFill>
          <a:blip r:embed="rId6">
            <a:alphaModFix/>
          </a:blip>
          <a:stretch>
            <a:fillRect/>
          </a:stretch>
        </p:blipFill>
        <p:spPr>
          <a:xfrm>
            <a:off x="2871000" y="1041062"/>
            <a:ext cx="6009975" cy="500953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User  Story</a:t>
            </a:r>
            <a:endParaRPr/>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4" name="Image 3">
            <a:extLst>
              <a:ext uri="{FF2B5EF4-FFF2-40B4-BE49-F238E27FC236}">
                <a16:creationId xmlns:a16="http://schemas.microsoft.com/office/drawing/2014/main" id="{B683AA61-BC42-459F-A4CE-70ACCBC38C86}"/>
              </a:ext>
            </a:extLst>
          </p:cNvPr>
          <p:cNvPicPr>
            <a:picLocks noChangeAspect="1"/>
          </p:cNvPicPr>
          <p:nvPr/>
        </p:nvPicPr>
        <p:blipFill>
          <a:blip r:embed="rId7"/>
          <a:stretch>
            <a:fillRect/>
          </a:stretch>
        </p:blipFill>
        <p:spPr>
          <a:xfrm>
            <a:off x="520505" y="1195387"/>
            <a:ext cx="11197883" cy="4857750"/>
          </a:xfrm>
          <a:prstGeom prst="rect">
            <a:avLst/>
          </a:prstGeom>
        </p:spPr>
      </p:pic>
    </p:spTree>
    <p:extLst>
      <p:ext uri="{BB962C8B-B14F-4D97-AF65-F5344CB8AC3E}">
        <p14:creationId xmlns:p14="http://schemas.microsoft.com/office/powerpoint/2010/main" val="7224302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User  Story</a:t>
            </a:r>
            <a:endParaRPr/>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3" name="Image 2">
            <a:extLst>
              <a:ext uri="{FF2B5EF4-FFF2-40B4-BE49-F238E27FC236}">
                <a16:creationId xmlns:a16="http://schemas.microsoft.com/office/drawing/2014/main" id="{EC0C7F30-338F-4D10-983C-ABED0DE4E110}"/>
              </a:ext>
            </a:extLst>
          </p:cNvPr>
          <p:cNvPicPr>
            <a:picLocks noChangeAspect="1"/>
          </p:cNvPicPr>
          <p:nvPr/>
        </p:nvPicPr>
        <p:blipFill>
          <a:blip r:embed="rId7"/>
          <a:stretch>
            <a:fillRect/>
          </a:stretch>
        </p:blipFill>
        <p:spPr>
          <a:xfrm>
            <a:off x="1643856" y="1081087"/>
            <a:ext cx="8905875" cy="4695825"/>
          </a:xfrm>
          <a:prstGeom prst="rect">
            <a:avLst/>
          </a:prstGeom>
        </p:spPr>
      </p:pic>
    </p:spTree>
    <p:extLst>
      <p:ext uri="{BB962C8B-B14F-4D97-AF65-F5344CB8AC3E}">
        <p14:creationId xmlns:p14="http://schemas.microsoft.com/office/powerpoint/2010/main" val="41039323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SCRUM  : DoD :</a:t>
            </a:r>
            <a:r>
              <a:rPr lang="en-US" sz="1800" b="1" i="0" u="none" dirty="0">
                <a:solidFill>
                  <a:srgbClr val="FF0000"/>
                </a:solidFill>
                <a:latin typeface="Calibri"/>
                <a:ea typeface="Calibri"/>
                <a:cs typeface="Calibri"/>
                <a:sym typeface="Calibri"/>
              </a:rPr>
              <a:t> Definition of Done</a:t>
            </a:r>
            <a:endParaRPr dirty="0">
              <a:solidFill>
                <a:srgbClr val="FF0000"/>
              </a:solidFill>
            </a:endParaRPr>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4" name="Image 3">
            <a:extLst>
              <a:ext uri="{FF2B5EF4-FFF2-40B4-BE49-F238E27FC236}">
                <a16:creationId xmlns:a16="http://schemas.microsoft.com/office/drawing/2014/main" id="{36054848-EDCD-4616-9596-F934128AED16}"/>
              </a:ext>
            </a:extLst>
          </p:cNvPr>
          <p:cNvPicPr>
            <a:picLocks noChangeAspect="1"/>
          </p:cNvPicPr>
          <p:nvPr/>
        </p:nvPicPr>
        <p:blipFill>
          <a:blip r:embed="rId7"/>
          <a:stretch>
            <a:fillRect/>
          </a:stretch>
        </p:blipFill>
        <p:spPr>
          <a:xfrm>
            <a:off x="956603" y="803274"/>
            <a:ext cx="10058399" cy="4964480"/>
          </a:xfrm>
          <a:prstGeom prst="rect">
            <a:avLst/>
          </a:prstGeom>
        </p:spPr>
      </p:pic>
    </p:spTree>
    <p:extLst>
      <p:ext uri="{BB962C8B-B14F-4D97-AF65-F5344CB8AC3E}">
        <p14:creationId xmlns:p14="http://schemas.microsoft.com/office/powerpoint/2010/main" val="400912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6"/>
        <p:cNvGrpSpPr/>
        <p:nvPr/>
      </p:nvGrpSpPr>
      <p:grpSpPr>
        <a:xfrm>
          <a:off x="0" y="0"/>
          <a:ext cx="0" cy="0"/>
          <a:chOff x="0" y="0"/>
          <a:chExt cx="0" cy="0"/>
        </a:xfrm>
      </p:grpSpPr>
      <p:pic>
        <p:nvPicPr>
          <p:cNvPr id="1217" name="Google Shape;1217;p3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18" name="Google Shape;1218;p3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19" name="Google Shape;1219;p3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SCRUM  : DoD :</a:t>
            </a:r>
            <a:r>
              <a:rPr lang="en-US" sz="1800" b="1" i="0" u="none" dirty="0">
                <a:solidFill>
                  <a:srgbClr val="FF0000"/>
                </a:solidFill>
                <a:latin typeface="Calibri"/>
                <a:ea typeface="Calibri"/>
                <a:cs typeface="Calibri"/>
                <a:sym typeface="Calibri"/>
              </a:rPr>
              <a:t> Definition of Done</a:t>
            </a:r>
            <a:endParaRPr dirty="0">
              <a:solidFill>
                <a:srgbClr val="FF0000"/>
              </a:solidFill>
            </a:endParaRPr>
          </a:p>
        </p:txBody>
      </p:sp>
      <p:sp>
        <p:nvSpPr>
          <p:cNvPr id="1220" name="Google Shape;1220;p3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21" name="Google Shape;1221;p3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22" name="Google Shape;1222;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23" name="Google Shape;1223;p3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24" name="Google Shape;1224;p3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6" name="Image 5">
            <a:extLst>
              <a:ext uri="{FF2B5EF4-FFF2-40B4-BE49-F238E27FC236}">
                <a16:creationId xmlns:a16="http://schemas.microsoft.com/office/drawing/2014/main" id="{27640003-83B9-4CA3-8C50-DDBAA1138B85}"/>
              </a:ext>
            </a:extLst>
          </p:cNvPr>
          <p:cNvPicPr>
            <a:picLocks noChangeAspect="1"/>
          </p:cNvPicPr>
          <p:nvPr/>
        </p:nvPicPr>
        <p:blipFill>
          <a:blip r:embed="rId7"/>
          <a:stretch>
            <a:fillRect/>
          </a:stretch>
        </p:blipFill>
        <p:spPr>
          <a:xfrm>
            <a:off x="1920081" y="947737"/>
            <a:ext cx="8353425" cy="4962525"/>
          </a:xfrm>
          <a:prstGeom prst="rect">
            <a:avLst/>
          </a:prstGeom>
        </p:spPr>
      </p:pic>
    </p:spTree>
    <p:extLst>
      <p:ext uri="{BB962C8B-B14F-4D97-AF65-F5344CB8AC3E}">
        <p14:creationId xmlns:p14="http://schemas.microsoft.com/office/powerpoint/2010/main" val="40097957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5"/>
        <p:cNvGrpSpPr/>
        <p:nvPr/>
      </p:nvGrpSpPr>
      <p:grpSpPr>
        <a:xfrm>
          <a:off x="0" y="0"/>
          <a:ext cx="0" cy="0"/>
          <a:chOff x="0" y="0"/>
          <a:chExt cx="0" cy="0"/>
        </a:xfrm>
      </p:grpSpPr>
      <p:pic>
        <p:nvPicPr>
          <p:cNvPr id="1246" name="Google Shape;1246;p34"/>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47" name="Google Shape;1247;p34"/>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48" name="Google Shape;1248;p34"/>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Priorisation !</a:t>
            </a:r>
            <a:endParaRPr/>
          </a:p>
        </p:txBody>
      </p:sp>
      <p:sp>
        <p:nvSpPr>
          <p:cNvPr id="1249" name="Google Shape;1249;p34"/>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50" name="Google Shape;1250;p34"/>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51" name="Google Shape;1251;p34"/>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52" name="Google Shape;1252;p34"/>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53" name="Google Shape;1253;p34"/>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254" name="Google Shape;1254;p34"/>
          <p:cNvPicPr preferRelativeResize="0"/>
          <p:nvPr/>
        </p:nvPicPr>
        <p:blipFill rotWithShape="1">
          <a:blip r:embed="rId7">
            <a:alphaModFix/>
          </a:blip>
          <a:srcRect/>
          <a:stretch/>
        </p:blipFill>
        <p:spPr>
          <a:xfrm>
            <a:off x="120650" y="2492375"/>
            <a:ext cx="9864725" cy="3546475"/>
          </a:xfrm>
          <a:prstGeom prst="rect">
            <a:avLst/>
          </a:prstGeom>
          <a:noFill/>
          <a:ln>
            <a:noFill/>
          </a:ln>
        </p:spPr>
      </p:pic>
      <p:pic>
        <p:nvPicPr>
          <p:cNvPr id="1255" name="Google Shape;1255;p34"/>
          <p:cNvPicPr preferRelativeResize="0"/>
          <p:nvPr/>
        </p:nvPicPr>
        <p:blipFill rotWithShape="1">
          <a:blip r:embed="rId8">
            <a:alphaModFix/>
          </a:blip>
          <a:srcRect/>
          <a:stretch/>
        </p:blipFill>
        <p:spPr>
          <a:xfrm>
            <a:off x="7969250" y="692150"/>
            <a:ext cx="3600450" cy="18732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60"/>
        <p:cNvGrpSpPr/>
        <p:nvPr/>
      </p:nvGrpSpPr>
      <p:grpSpPr>
        <a:xfrm>
          <a:off x="0" y="0"/>
          <a:ext cx="0" cy="0"/>
          <a:chOff x="0" y="0"/>
          <a:chExt cx="0" cy="0"/>
        </a:xfrm>
      </p:grpSpPr>
      <p:pic>
        <p:nvPicPr>
          <p:cNvPr id="1261" name="Google Shape;1261;g5d7ef05067_0_22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62" name="Google Shape;1262;g5d7ef05067_0_22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63" name="Google Shape;1263;g5d7ef05067_0_226"/>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1">
                <a:latin typeface="Calibri"/>
                <a:ea typeface="Calibri"/>
                <a:cs typeface="Calibri"/>
                <a:sym typeface="Calibri"/>
              </a:rPr>
              <a:t>                     Ancienne Méthode pour   Estimer  ??? </a:t>
            </a:r>
            <a:endParaRPr/>
          </a:p>
        </p:txBody>
      </p:sp>
      <p:sp>
        <p:nvSpPr>
          <p:cNvPr id="1264" name="Google Shape;1264;g5d7ef05067_0_226"/>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65" name="Google Shape;1265;g5d7ef05067_0_226"/>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66" name="Google Shape;1266;g5d7ef05067_0_226"/>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67" name="Google Shape;1267;g5d7ef05067_0_226"/>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68" name="Google Shape;1268;g5d7ef05067_0_226"/>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269" name="Google Shape;1269;g5d7ef05067_0_226"/>
          <p:cNvPicPr preferRelativeResize="0"/>
          <p:nvPr/>
        </p:nvPicPr>
        <p:blipFill>
          <a:blip r:embed="rId7">
            <a:alphaModFix/>
          </a:blip>
          <a:stretch>
            <a:fillRect/>
          </a:stretch>
        </p:blipFill>
        <p:spPr>
          <a:xfrm>
            <a:off x="152400" y="796825"/>
            <a:ext cx="6066924" cy="3717050"/>
          </a:xfrm>
          <a:prstGeom prst="rect">
            <a:avLst/>
          </a:prstGeom>
          <a:noFill/>
          <a:ln>
            <a:noFill/>
          </a:ln>
        </p:spPr>
      </p:pic>
      <p:pic>
        <p:nvPicPr>
          <p:cNvPr id="1270" name="Google Shape;1270;g5d7ef05067_0_226"/>
          <p:cNvPicPr preferRelativeResize="0"/>
          <p:nvPr/>
        </p:nvPicPr>
        <p:blipFill>
          <a:blip r:embed="rId8">
            <a:alphaModFix/>
          </a:blip>
          <a:stretch>
            <a:fillRect/>
          </a:stretch>
        </p:blipFill>
        <p:spPr>
          <a:xfrm>
            <a:off x="6371724" y="796837"/>
            <a:ext cx="5669451" cy="42683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4"/>
        <p:cNvGrpSpPr/>
        <p:nvPr/>
      </p:nvGrpSpPr>
      <p:grpSpPr>
        <a:xfrm>
          <a:off x="0" y="0"/>
          <a:ext cx="0" cy="0"/>
          <a:chOff x="0" y="0"/>
          <a:chExt cx="0" cy="0"/>
        </a:xfrm>
      </p:grpSpPr>
      <p:pic>
        <p:nvPicPr>
          <p:cNvPr id="1275" name="Google Shape;1275;p35"/>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76" name="Google Shape;1276;p35"/>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77" name="Google Shape;1277;p35"/>
          <p:cNvSpPr txBox="1"/>
          <p:nvPr/>
        </p:nvSpPr>
        <p:spPr>
          <a:xfrm>
            <a:off x="0" y="11588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 User  Story: Complexité, Priorité selon la suite de Fibonacci</a:t>
            </a:r>
            <a:endParaRPr/>
          </a:p>
        </p:txBody>
      </p:sp>
      <p:sp>
        <p:nvSpPr>
          <p:cNvPr id="1278" name="Google Shape;1278;p35"/>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79" name="Google Shape;1279;p35"/>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80" name="Google Shape;1280;p35"/>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81" name="Google Shape;1281;p35"/>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82" name="Google Shape;1282;p35"/>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283" name="Google Shape;1283;p35"/>
          <p:cNvPicPr preferRelativeResize="0"/>
          <p:nvPr/>
        </p:nvPicPr>
        <p:blipFill rotWithShape="1">
          <a:blip r:embed="rId7">
            <a:alphaModFix/>
          </a:blip>
          <a:srcRect/>
          <a:stretch/>
        </p:blipFill>
        <p:spPr>
          <a:xfrm>
            <a:off x="1200150" y="1125537"/>
            <a:ext cx="4489450" cy="3236912"/>
          </a:xfrm>
          <a:prstGeom prst="rect">
            <a:avLst/>
          </a:prstGeom>
          <a:noFill/>
          <a:ln>
            <a:noFill/>
          </a:ln>
        </p:spPr>
      </p:pic>
      <p:pic>
        <p:nvPicPr>
          <p:cNvPr id="1284" name="Google Shape;1284;p35"/>
          <p:cNvPicPr preferRelativeResize="0"/>
          <p:nvPr/>
        </p:nvPicPr>
        <p:blipFill rotWithShape="1">
          <a:blip r:embed="rId8">
            <a:alphaModFix/>
          </a:blip>
          <a:srcRect/>
          <a:stretch/>
        </p:blipFill>
        <p:spPr>
          <a:xfrm>
            <a:off x="6672262" y="1196975"/>
            <a:ext cx="4032250" cy="3024187"/>
          </a:xfrm>
          <a:prstGeom prst="rect">
            <a:avLst/>
          </a:prstGeom>
          <a:noFill/>
          <a:ln>
            <a:noFill/>
          </a:ln>
        </p:spPr>
      </p:pic>
      <p:pic>
        <p:nvPicPr>
          <p:cNvPr id="1026" name="Picture 2" descr="story-sizes">
            <a:extLst>
              <a:ext uri="{FF2B5EF4-FFF2-40B4-BE49-F238E27FC236}">
                <a16:creationId xmlns:a16="http://schemas.microsoft.com/office/drawing/2014/main" id="{54300058-500D-43B9-BFB7-ADDC4B3B53D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11180" y="4279916"/>
            <a:ext cx="3371850" cy="18637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9"/>
        <p:cNvGrpSpPr/>
        <p:nvPr/>
      </p:nvGrpSpPr>
      <p:grpSpPr>
        <a:xfrm>
          <a:off x="0" y="0"/>
          <a:ext cx="0" cy="0"/>
          <a:chOff x="0" y="0"/>
          <a:chExt cx="0" cy="0"/>
        </a:xfrm>
      </p:grpSpPr>
      <p:pic>
        <p:nvPicPr>
          <p:cNvPr id="1290" name="Google Shape;1290;p36"/>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291" name="Google Shape;1291;p36"/>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292" name="Google Shape;1292;p36"/>
          <p:cNvSpPr txBox="1"/>
          <p:nvPr/>
        </p:nvSpPr>
        <p:spPr>
          <a:xfrm>
            <a:off x="0" y="11588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Exemple d’application de la suite de Fibonacci  User Story/Feature/Epic</a:t>
            </a:r>
            <a:endParaRPr/>
          </a:p>
        </p:txBody>
      </p:sp>
      <p:sp>
        <p:nvSpPr>
          <p:cNvPr id="1293" name="Google Shape;1293;p36"/>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294" name="Google Shape;1294;p36"/>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295" name="Google Shape;1295;p36"/>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296" name="Google Shape;1296;p36"/>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297" name="Google Shape;1297;p36"/>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298" name="Google Shape;1298;p36"/>
          <p:cNvPicPr preferRelativeResize="0"/>
          <p:nvPr/>
        </p:nvPicPr>
        <p:blipFill rotWithShape="1">
          <a:blip r:embed="rId7">
            <a:alphaModFix/>
          </a:blip>
          <a:srcRect/>
          <a:stretch/>
        </p:blipFill>
        <p:spPr>
          <a:xfrm>
            <a:off x="1776412" y="1052512"/>
            <a:ext cx="8280400" cy="403383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03"/>
        <p:cNvGrpSpPr/>
        <p:nvPr/>
      </p:nvGrpSpPr>
      <p:grpSpPr>
        <a:xfrm>
          <a:off x="0" y="0"/>
          <a:ext cx="0" cy="0"/>
          <a:chOff x="0" y="0"/>
          <a:chExt cx="0" cy="0"/>
        </a:xfrm>
      </p:grpSpPr>
      <p:pic>
        <p:nvPicPr>
          <p:cNvPr id="1304" name="Google Shape;1304;p3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305" name="Google Shape;1305;p3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306" name="Google Shape;1306;p37"/>
          <p:cNvSpPr txBox="1"/>
          <p:nvPr/>
        </p:nvSpPr>
        <p:spPr>
          <a:xfrm>
            <a:off x="0" y="11588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Backlog: Product, Release, Sprint !</a:t>
            </a:r>
            <a:endParaRPr/>
          </a:p>
        </p:txBody>
      </p:sp>
      <p:sp>
        <p:nvSpPr>
          <p:cNvPr id="1307" name="Google Shape;1307;p37"/>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308" name="Google Shape;1308;p37"/>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309" name="Google Shape;1309;p37"/>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310" name="Google Shape;1310;p37"/>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311" name="Google Shape;1311;p37"/>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312" name="Google Shape;1312;p37"/>
          <p:cNvPicPr preferRelativeResize="0"/>
          <p:nvPr/>
        </p:nvPicPr>
        <p:blipFill rotWithShape="1">
          <a:blip r:embed="rId7">
            <a:alphaModFix/>
          </a:blip>
          <a:srcRect/>
          <a:stretch/>
        </p:blipFill>
        <p:spPr>
          <a:xfrm>
            <a:off x="1128712" y="1196975"/>
            <a:ext cx="3600450" cy="2457450"/>
          </a:xfrm>
          <a:prstGeom prst="rect">
            <a:avLst/>
          </a:prstGeom>
          <a:noFill/>
          <a:ln>
            <a:noFill/>
          </a:ln>
        </p:spPr>
      </p:pic>
      <p:pic>
        <p:nvPicPr>
          <p:cNvPr id="1313" name="Google Shape;1313;p37"/>
          <p:cNvPicPr preferRelativeResize="0"/>
          <p:nvPr/>
        </p:nvPicPr>
        <p:blipFill rotWithShape="1">
          <a:blip r:embed="rId8">
            <a:alphaModFix/>
          </a:blip>
          <a:srcRect/>
          <a:stretch/>
        </p:blipFill>
        <p:spPr>
          <a:xfrm>
            <a:off x="4945062" y="836612"/>
            <a:ext cx="5759450" cy="33845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45"/>
        <p:cNvGrpSpPr/>
        <p:nvPr/>
      </p:nvGrpSpPr>
      <p:grpSpPr>
        <a:xfrm>
          <a:off x="0" y="0"/>
          <a:ext cx="0" cy="0"/>
          <a:chOff x="0" y="0"/>
          <a:chExt cx="0" cy="0"/>
        </a:xfrm>
      </p:grpSpPr>
      <p:pic>
        <p:nvPicPr>
          <p:cNvPr id="1346" name="Google Shape;1346;p40"/>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347" name="Google Shape;1347;p40"/>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348" name="Google Shape;1348;p40"/>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Daily Meeting !</a:t>
            </a:r>
            <a:endParaRPr/>
          </a:p>
        </p:txBody>
      </p:sp>
      <p:sp>
        <p:nvSpPr>
          <p:cNvPr id="1349" name="Google Shape;1349;p40"/>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350" name="Google Shape;1350;p40"/>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351" name="Google Shape;1351;p40"/>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352" name="Google Shape;1352;p40"/>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353" name="Google Shape;1353;p40"/>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354" name="Google Shape;1354;p40" descr="Image result for daily meeting"/>
          <p:cNvPicPr preferRelativeResize="0"/>
          <p:nvPr/>
        </p:nvPicPr>
        <p:blipFill rotWithShape="1">
          <a:blip r:embed="rId7">
            <a:alphaModFix/>
          </a:blip>
          <a:srcRect/>
          <a:stretch/>
        </p:blipFill>
        <p:spPr>
          <a:xfrm>
            <a:off x="263525" y="836612"/>
            <a:ext cx="6769100" cy="5184775"/>
          </a:xfrm>
          <a:prstGeom prst="rect">
            <a:avLst/>
          </a:prstGeom>
          <a:noFill/>
          <a:ln>
            <a:noFill/>
          </a:ln>
        </p:spPr>
      </p:pic>
      <p:pic>
        <p:nvPicPr>
          <p:cNvPr id="1355" name="Google Shape;1355;p40"/>
          <p:cNvPicPr preferRelativeResize="0"/>
          <p:nvPr/>
        </p:nvPicPr>
        <p:blipFill rotWithShape="1">
          <a:blip r:embed="rId8">
            <a:alphaModFix/>
          </a:blip>
          <a:srcRect/>
          <a:stretch/>
        </p:blipFill>
        <p:spPr>
          <a:xfrm>
            <a:off x="7248525" y="765175"/>
            <a:ext cx="4765675" cy="52562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0"/>
        <p:cNvGrpSpPr/>
        <p:nvPr/>
      </p:nvGrpSpPr>
      <p:grpSpPr>
        <a:xfrm>
          <a:off x="0" y="0"/>
          <a:ext cx="0" cy="0"/>
          <a:chOff x="0" y="0"/>
          <a:chExt cx="0" cy="0"/>
        </a:xfrm>
      </p:grpSpPr>
      <p:pic>
        <p:nvPicPr>
          <p:cNvPr id="301" name="Google Shape;301;g5d8b7fc425_0_1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302" name="Google Shape;302;g5d8b7fc425_0_1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303" name="Google Shape;303;g5d8b7fc425_0_12"/>
          <p:cNvSpPr txBox="1"/>
          <p:nvPr/>
        </p:nvSpPr>
        <p:spPr>
          <a:xfrm>
            <a:off x="458937" y="264137"/>
            <a:ext cx="11993700" cy="6858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3600" b="1">
                <a:latin typeface="Pacifico"/>
                <a:ea typeface="Pacifico"/>
                <a:cs typeface="Pacifico"/>
                <a:sym typeface="Pacifico"/>
              </a:rPr>
              <a:t>             Les  Méthodes  AGILES   ?</a:t>
            </a:r>
            <a:endParaRPr sz="3600">
              <a:latin typeface="Pacifico"/>
              <a:ea typeface="Pacifico"/>
              <a:cs typeface="Pacifico"/>
              <a:sym typeface="Pacifico"/>
            </a:endParaRPr>
          </a:p>
        </p:txBody>
      </p:sp>
      <p:sp>
        <p:nvSpPr>
          <p:cNvPr id="304" name="Google Shape;304;g5d8b7fc425_0_12"/>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305" name="Google Shape;305;g5d8b7fc425_0_12"/>
          <p:cNvPicPr preferRelativeResize="0"/>
          <p:nvPr/>
        </p:nvPicPr>
        <p:blipFill rotWithShape="1">
          <a:blip r:embed="rId5">
            <a:alphaModFix/>
          </a:blip>
          <a:srcRect/>
          <a:stretch/>
        </p:blipFill>
        <p:spPr>
          <a:xfrm>
            <a:off x="71437" y="6264275"/>
            <a:ext cx="2016125" cy="647700"/>
          </a:xfrm>
          <a:prstGeom prst="rect">
            <a:avLst/>
          </a:prstGeom>
          <a:noFill/>
          <a:ln>
            <a:noFill/>
          </a:ln>
        </p:spPr>
      </p:pic>
      <p:pic>
        <p:nvPicPr>
          <p:cNvPr id="306" name="Google Shape;306;g5d8b7fc425_0_12"/>
          <p:cNvPicPr preferRelativeResize="0"/>
          <p:nvPr/>
        </p:nvPicPr>
        <p:blipFill>
          <a:blip r:embed="rId6">
            <a:alphaModFix/>
          </a:blip>
          <a:stretch>
            <a:fillRect/>
          </a:stretch>
        </p:blipFill>
        <p:spPr>
          <a:xfrm>
            <a:off x="1317400" y="1184625"/>
            <a:ext cx="9854924" cy="50399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9"/>
        <p:cNvGrpSpPr/>
        <p:nvPr/>
      </p:nvGrpSpPr>
      <p:grpSpPr>
        <a:xfrm>
          <a:off x="0" y="0"/>
          <a:ext cx="0" cy="0"/>
          <a:chOff x="0" y="0"/>
          <a:chExt cx="0" cy="0"/>
        </a:xfrm>
      </p:grpSpPr>
      <p:pic>
        <p:nvPicPr>
          <p:cNvPr id="1360" name="Google Shape;1360;g5d851145c9_0_248"/>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361" name="Google Shape;1361;g5d851145c9_0_248"/>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362" name="Google Shape;1362;g5d851145c9_0_248"/>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Daily Meeting ! /SCRUM BO</a:t>
            </a:r>
            <a:r>
              <a:rPr lang="en-US" sz="1800" b="1">
                <a:latin typeface="Calibri"/>
                <a:ea typeface="Calibri"/>
                <a:cs typeface="Calibri"/>
                <a:sym typeface="Calibri"/>
              </a:rPr>
              <a:t>ARD</a:t>
            </a:r>
            <a:endParaRPr/>
          </a:p>
        </p:txBody>
      </p:sp>
      <p:sp>
        <p:nvSpPr>
          <p:cNvPr id="1363" name="Google Shape;1363;g5d851145c9_0_248"/>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364" name="Google Shape;1364;g5d851145c9_0_248"/>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365" name="Google Shape;1365;g5d851145c9_0_248"/>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366" name="Google Shape;1366;g5d851145c9_0_248"/>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367" name="Google Shape;1367;g5d851145c9_0_248"/>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368" name="Google Shape;1368;g5d851145c9_0_248"/>
          <p:cNvPicPr preferRelativeResize="0"/>
          <p:nvPr/>
        </p:nvPicPr>
        <p:blipFill>
          <a:blip r:embed="rId7">
            <a:alphaModFix/>
          </a:blip>
          <a:stretch>
            <a:fillRect/>
          </a:stretch>
        </p:blipFill>
        <p:spPr>
          <a:xfrm>
            <a:off x="3284925" y="719125"/>
            <a:ext cx="6384850" cy="50298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3"/>
        <p:cNvGrpSpPr/>
        <p:nvPr/>
      </p:nvGrpSpPr>
      <p:grpSpPr>
        <a:xfrm>
          <a:off x="0" y="0"/>
          <a:ext cx="0" cy="0"/>
          <a:chOff x="0" y="0"/>
          <a:chExt cx="0" cy="0"/>
        </a:xfrm>
      </p:grpSpPr>
      <p:pic>
        <p:nvPicPr>
          <p:cNvPr id="1374" name="Google Shape;1374;p41"/>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375" name="Google Shape;1375;p41"/>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376" name="Google Shape;1376;p41"/>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TODO  à  DONE !</a:t>
            </a:r>
            <a:endParaRPr/>
          </a:p>
        </p:txBody>
      </p:sp>
      <p:sp>
        <p:nvSpPr>
          <p:cNvPr id="1377" name="Google Shape;1377;p41"/>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378" name="Google Shape;1378;p41"/>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379" name="Google Shape;1379;p41"/>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380" name="Google Shape;1380;p41"/>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381" name="Google Shape;1381;p41"/>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382" name="Google Shape;1382;p41"/>
          <p:cNvPicPr preferRelativeResize="0"/>
          <p:nvPr/>
        </p:nvPicPr>
        <p:blipFill rotWithShape="1">
          <a:blip r:embed="rId7">
            <a:alphaModFix/>
          </a:blip>
          <a:srcRect/>
          <a:stretch/>
        </p:blipFill>
        <p:spPr>
          <a:xfrm>
            <a:off x="1271587" y="836612"/>
            <a:ext cx="9866312" cy="4421187"/>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7"/>
        <p:cNvGrpSpPr/>
        <p:nvPr/>
      </p:nvGrpSpPr>
      <p:grpSpPr>
        <a:xfrm>
          <a:off x="0" y="0"/>
          <a:ext cx="0" cy="0"/>
          <a:chOff x="0" y="0"/>
          <a:chExt cx="0" cy="0"/>
        </a:xfrm>
      </p:grpSpPr>
      <p:pic>
        <p:nvPicPr>
          <p:cNvPr id="1388" name="Google Shape;1388;p42"/>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389" name="Google Shape;1389;p42"/>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390" name="Google Shape;1390;p42"/>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TODO  à  DONE !</a:t>
            </a:r>
            <a:endParaRPr/>
          </a:p>
        </p:txBody>
      </p:sp>
      <p:sp>
        <p:nvSpPr>
          <p:cNvPr id="1391" name="Google Shape;1391;p42"/>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392" name="Google Shape;1392;p42"/>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393" name="Google Shape;1393;p4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394" name="Google Shape;1394;p42"/>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395" name="Google Shape;1395;p42"/>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396" name="Google Shape;1396;p42"/>
          <p:cNvPicPr preferRelativeResize="0"/>
          <p:nvPr/>
        </p:nvPicPr>
        <p:blipFill rotWithShape="1">
          <a:blip r:embed="rId7">
            <a:alphaModFix/>
          </a:blip>
          <a:srcRect/>
          <a:stretch/>
        </p:blipFill>
        <p:spPr>
          <a:xfrm>
            <a:off x="2136775" y="1052512"/>
            <a:ext cx="7632700" cy="43211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00"/>
        <p:cNvGrpSpPr/>
        <p:nvPr/>
      </p:nvGrpSpPr>
      <p:grpSpPr>
        <a:xfrm>
          <a:off x="0" y="0"/>
          <a:ext cx="0" cy="0"/>
          <a:chOff x="0" y="0"/>
          <a:chExt cx="0" cy="0"/>
        </a:xfrm>
      </p:grpSpPr>
      <p:pic>
        <p:nvPicPr>
          <p:cNvPr id="1401" name="Google Shape;1401;p43"/>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02" name="Google Shape;1402;p43"/>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03" name="Google Shape;1403;p43"/>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Definition Of Done = DOD !</a:t>
            </a:r>
            <a:endParaRPr/>
          </a:p>
        </p:txBody>
      </p:sp>
      <p:sp>
        <p:nvSpPr>
          <p:cNvPr id="1404" name="Google Shape;1404;p43"/>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05" name="Google Shape;1405;p43"/>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06" name="Google Shape;1406;p43"/>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07" name="Google Shape;1407;p43"/>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08" name="Google Shape;1408;p43"/>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409" name="Google Shape;1409;p43"/>
          <p:cNvPicPr preferRelativeResize="0"/>
          <p:nvPr/>
        </p:nvPicPr>
        <p:blipFill rotWithShape="1">
          <a:blip r:embed="rId7">
            <a:alphaModFix/>
          </a:blip>
          <a:srcRect/>
          <a:stretch/>
        </p:blipFill>
        <p:spPr>
          <a:xfrm>
            <a:off x="2063750" y="1484312"/>
            <a:ext cx="8640762" cy="40671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14"/>
        <p:cNvGrpSpPr/>
        <p:nvPr/>
      </p:nvGrpSpPr>
      <p:grpSpPr>
        <a:xfrm>
          <a:off x="0" y="0"/>
          <a:ext cx="0" cy="0"/>
          <a:chOff x="0" y="0"/>
          <a:chExt cx="0" cy="0"/>
        </a:xfrm>
      </p:grpSpPr>
      <p:pic>
        <p:nvPicPr>
          <p:cNvPr id="1415" name="Google Shape;1415;p44"/>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16" name="Google Shape;1416;p44"/>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17" name="Google Shape;1417;p44"/>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SCRUM  : BURN DOWN !</a:t>
            </a:r>
            <a:endParaRPr/>
          </a:p>
        </p:txBody>
      </p:sp>
      <p:sp>
        <p:nvSpPr>
          <p:cNvPr id="1418" name="Google Shape;1418;p44"/>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19" name="Google Shape;1419;p44"/>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20" name="Google Shape;1420;p44"/>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21" name="Google Shape;1421;p44"/>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22" name="Google Shape;1422;p44"/>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423" name="Google Shape;1423;p44" descr="Image result for burndown chart"/>
          <p:cNvPicPr preferRelativeResize="0"/>
          <p:nvPr/>
        </p:nvPicPr>
        <p:blipFill rotWithShape="1">
          <a:blip r:embed="rId7">
            <a:alphaModFix/>
          </a:blip>
          <a:srcRect/>
          <a:stretch/>
        </p:blipFill>
        <p:spPr>
          <a:xfrm>
            <a:off x="1847850" y="1268412"/>
            <a:ext cx="8640762" cy="40322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7"/>
        <p:cNvGrpSpPr/>
        <p:nvPr/>
      </p:nvGrpSpPr>
      <p:grpSpPr>
        <a:xfrm>
          <a:off x="0" y="0"/>
          <a:ext cx="0" cy="0"/>
          <a:chOff x="0" y="0"/>
          <a:chExt cx="0" cy="0"/>
        </a:xfrm>
      </p:grpSpPr>
      <p:pic>
        <p:nvPicPr>
          <p:cNvPr id="1428" name="Google Shape;1428;p45"/>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29" name="Google Shape;1429;p45"/>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30" name="Google Shape;1430;p45"/>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a:solidFill>
                  <a:srgbClr val="000000"/>
                </a:solidFill>
                <a:latin typeface="Calibri"/>
                <a:ea typeface="Calibri"/>
                <a:cs typeface="Calibri"/>
                <a:sym typeface="Calibri"/>
              </a:rPr>
              <a:t>Sprint  : Demo et Retrospective  !</a:t>
            </a:r>
            <a:endParaRPr/>
          </a:p>
        </p:txBody>
      </p:sp>
      <p:sp>
        <p:nvSpPr>
          <p:cNvPr id="1431" name="Google Shape;1431;p45"/>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32" name="Google Shape;1432;p45"/>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33" name="Google Shape;1433;p45"/>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34" name="Google Shape;1434;p45"/>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35" name="Google Shape;1435;p45"/>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436" name="Google Shape;1436;p45"/>
          <p:cNvPicPr preferRelativeResize="0"/>
          <p:nvPr/>
        </p:nvPicPr>
        <p:blipFill rotWithShape="1">
          <a:blip r:embed="rId7">
            <a:alphaModFix/>
          </a:blip>
          <a:srcRect/>
          <a:stretch/>
        </p:blipFill>
        <p:spPr>
          <a:xfrm>
            <a:off x="1055687" y="1341437"/>
            <a:ext cx="4681537" cy="3671887"/>
          </a:xfrm>
          <a:prstGeom prst="rect">
            <a:avLst/>
          </a:prstGeom>
          <a:noFill/>
          <a:ln>
            <a:noFill/>
          </a:ln>
        </p:spPr>
      </p:pic>
      <p:pic>
        <p:nvPicPr>
          <p:cNvPr id="1437" name="Google Shape;1437;p45"/>
          <p:cNvPicPr preferRelativeResize="0"/>
          <p:nvPr/>
        </p:nvPicPr>
        <p:blipFill rotWithShape="1">
          <a:blip r:embed="rId8">
            <a:alphaModFix/>
          </a:blip>
          <a:srcRect/>
          <a:stretch/>
        </p:blipFill>
        <p:spPr>
          <a:xfrm>
            <a:off x="5880100" y="1341437"/>
            <a:ext cx="5113337" cy="360838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7"/>
        <p:cNvGrpSpPr/>
        <p:nvPr/>
      </p:nvGrpSpPr>
      <p:grpSpPr>
        <a:xfrm>
          <a:off x="0" y="0"/>
          <a:ext cx="0" cy="0"/>
          <a:chOff x="0" y="0"/>
          <a:chExt cx="0" cy="0"/>
        </a:xfrm>
      </p:grpSpPr>
      <p:pic>
        <p:nvPicPr>
          <p:cNvPr id="1428" name="Google Shape;1428;p45"/>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29" name="Google Shape;1429;p45"/>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30" name="Google Shape;1430;p45"/>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Sprint  : Demo et Retrospective  ! : </a:t>
            </a:r>
            <a:r>
              <a:rPr lang="en-US" sz="1800" b="1" i="0" u="none" dirty="0">
                <a:solidFill>
                  <a:srgbClr val="FF0000"/>
                </a:solidFill>
                <a:latin typeface="Calibri"/>
                <a:ea typeface="Calibri"/>
                <a:cs typeface="Calibri"/>
                <a:sym typeface="Calibri"/>
              </a:rPr>
              <a:t>5 Etoiles de Mer</a:t>
            </a:r>
            <a:endParaRPr dirty="0">
              <a:solidFill>
                <a:srgbClr val="FF0000"/>
              </a:solidFill>
            </a:endParaRPr>
          </a:p>
        </p:txBody>
      </p:sp>
      <p:sp>
        <p:nvSpPr>
          <p:cNvPr id="1431" name="Google Shape;1431;p45"/>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32" name="Google Shape;1432;p45"/>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33" name="Google Shape;1433;p45"/>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34" name="Google Shape;1434;p45"/>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35" name="Google Shape;1435;p45"/>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5362" name="Picture 2" descr="Rétrospective – Étoile à 5 branches | Soyons Agiles">
            <a:extLst>
              <a:ext uri="{FF2B5EF4-FFF2-40B4-BE49-F238E27FC236}">
                <a16:creationId xmlns:a16="http://schemas.microsoft.com/office/drawing/2014/main" id="{8538BDBA-9D90-4C3E-BEAC-5125416692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8300" y="803274"/>
            <a:ext cx="5908284" cy="529748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La rétrospective Agile de l'étoile de mer | Nutcache">
            <a:extLst>
              <a:ext uri="{FF2B5EF4-FFF2-40B4-BE49-F238E27FC236}">
                <a16:creationId xmlns:a16="http://schemas.microsoft.com/office/drawing/2014/main" id="{E85F6A38-90ED-4E74-868A-C95B71FAD1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0830" y="977360"/>
            <a:ext cx="5382895" cy="5123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1301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7"/>
        <p:cNvGrpSpPr/>
        <p:nvPr/>
      </p:nvGrpSpPr>
      <p:grpSpPr>
        <a:xfrm>
          <a:off x="0" y="0"/>
          <a:ext cx="0" cy="0"/>
          <a:chOff x="0" y="0"/>
          <a:chExt cx="0" cy="0"/>
        </a:xfrm>
      </p:grpSpPr>
      <p:pic>
        <p:nvPicPr>
          <p:cNvPr id="1428" name="Google Shape;1428;p45"/>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29" name="Google Shape;1429;p45"/>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30" name="Google Shape;1430;p45"/>
          <p:cNvSpPr txBox="1"/>
          <p:nvPr/>
        </p:nvSpPr>
        <p:spPr>
          <a:xfrm>
            <a:off x="171450" y="71437"/>
            <a:ext cx="11852275" cy="573087"/>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i="0" u="none" dirty="0">
                <a:solidFill>
                  <a:srgbClr val="000000"/>
                </a:solidFill>
                <a:latin typeface="Calibri"/>
                <a:ea typeface="Calibri"/>
                <a:cs typeface="Calibri"/>
                <a:sym typeface="Calibri"/>
              </a:rPr>
              <a:t>Sprint  : Demo et Retrospective  ! : </a:t>
            </a:r>
            <a:r>
              <a:rPr lang="en-US" sz="1800" b="1" i="0" u="none" dirty="0">
                <a:solidFill>
                  <a:srgbClr val="FF0000"/>
                </a:solidFill>
                <a:latin typeface="Calibri"/>
                <a:ea typeface="Calibri"/>
                <a:cs typeface="Calibri"/>
                <a:sym typeface="Calibri"/>
              </a:rPr>
              <a:t>5 Etoiles de Mer</a:t>
            </a:r>
            <a:endParaRPr dirty="0">
              <a:solidFill>
                <a:srgbClr val="FF0000"/>
              </a:solidFill>
            </a:endParaRPr>
          </a:p>
        </p:txBody>
      </p:sp>
      <p:sp>
        <p:nvSpPr>
          <p:cNvPr id="1431" name="Google Shape;1431;p45"/>
          <p:cNvSpPr txBox="1"/>
          <p:nvPr/>
        </p:nvSpPr>
        <p:spPr>
          <a:xfrm>
            <a:off x="0" y="6264275"/>
            <a:ext cx="12192000"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32" name="Google Shape;1432;p45"/>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33" name="Google Shape;1433;p45"/>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34" name="Google Shape;1434;p45"/>
          <p:cNvSpPr txBox="1"/>
          <p:nvPr/>
        </p:nvSpPr>
        <p:spPr>
          <a:xfrm>
            <a:off x="0" y="6264275"/>
            <a:ext cx="12193587" cy="595312"/>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35" name="Google Shape;1435;p45"/>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3" name="Image 2">
            <a:extLst>
              <a:ext uri="{FF2B5EF4-FFF2-40B4-BE49-F238E27FC236}">
                <a16:creationId xmlns:a16="http://schemas.microsoft.com/office/drawing/2014/main" id="{A9392E02-CFD4-44F6-95B2-3CC097EB3BF1}"/>
              </a:ext>
            </a:extLst>
          </p:cNvPr>
          <p:cNvPicPr>
            <a:picLocks noChangeAspect="1"/>
          </p:cNvPicPr>
          <p:nvPr/>
        </p:nvPicPr>
        <p:blipFill>
          <a:blip r:embed="rId7"/>
          <a:stretch>
            <a:fillRect/>
          </a:stretch>
        </p:blipFill>
        <p:spPr>
          <a:xfrm>
            <a:off x="1981994" y="695325"/>
            <a:ext cx="8229600" cy="5467350"/>
          </a:xfrm>
          <a:prstGeom prst="rect">
            <a:avLst/>
          </a:prstGeom>
        </p:spPr>
      </p:pic>
    </p:spTree>
    <p:extLst>
      <p:ext uri="{BB962C8B-B14F-4D97-AF65-F5344CB8AC3E}">
        <p14:creationId xmlns:p14="http://schemas.microsoft.com/office/powerpoint/2010/main" val="26704196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41"/>
        <p:cNvGrpSpPr/>
        <p:nvPr/>
      </p:nvGrpSpPr>
      <p:grpSpPr>
        <a:xfrm>
          <a:off x="0" y="0"/>
          <a:ext cx="0" cy="0"/>
          <a:chOff x="0" y="0"/>
          <a:chExt cx="0" cy="0"/>
        </a:xfrm>
      </p:grpSpPr>
      <p:pic>
        <p:nvPicPr>
          <p:cNvPr id="1442" name="Google Shape;1442;g5d8876b02a_1_33"/>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43" name="Google Shape;1443;g5d8876b02a_1_33"/>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44" name="Google Shape;1444;g5d8876b02a_1_33"/>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a:latin typeface="Calibri"/>
                <a:ea typeface="Calibri"/>
                <a:cs typeface="Calibri"/>
                <a:sym typeface="Calibri"/>
              </a:rPr>
              <a:t>Outils  GESTION PROJET  AGILE!</a:t>
            </a:r>
            <a:endParaRPr/>
          </a:p>
        </p:txBody>
      </p:sp>
      <p:sp>
        <p:nvSpPr>
          <p:cNvPr id="1445" name="Google Shape;1445;g5d8876b02a_1_33"/>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46" name="Google Shape;1446;g5d8876b02a_1_33"/>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47" name="Google Shape;1447;g5d8876b02a_1_33"/>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48" name="Google Shape;1448;g5d8876b02a_1_33"/>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49" name="Google Shape;1449;g5d8876b02a_1_33"/>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450" name="Google Shape;1450;g5d8876b02a_1_33"/>
          <p:cNvPicPr preferRelativeResize="0"/>
          <p:nvPr/>
        </p:nvPicPr>
        <p:blipFill>
          <a:blip r:embed="rId7">
            <a:alphaModFix/>
          </a:blip>
          <a:stretch>
            <a:fillRect/>
          </a:stretch>
        </p:blipFill>
        <p:spPr>
          <a:xfrm>
            <a:off x="1705700" y="796837"/>
            <a:ext cx="9854237" cy="515628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54"/>
        <p:cNvGrpSpPr/>
        <p:nvPr/>
      </p:nvGrpSpPr>
      <p:grpSpPr>
        <a:xfrm>
          <a:off x="0" y="0"/>
          <a:ext cx="0" cy="0"/>
          <a:chOff x="0" y="0"/>
          <a:chExt cx="0" cy="0"/>
        </a:xfrm>
      </p:grpSpPr>
      <p:pic>
        <p:nvPicPr>
          <p:cNvPr id="1455" name="Google Shape;1455;g5d8876b02a_1_47"/>
          <p:cNvPicPr preferRelativeResize="0"/>
          <p:nvPr/>
        </p:nvPicPr>
        <p:blipFill rotWithShape="1">
          <a:blip r:embed="rId3">
            <a:alphaModFix/>
          </a:blip>
          <a:srcRect/>
          <a:stretch/>
        </p:blipFill>
        <p:spPr>
          <a:xfrm>
            <a:off x="9821862" y="6224587"/>
            <a:ext cx="922337" cy="511175"/>
          </a:xfrm>
          <a:prstGeom prst="rect">
            <a:avLst/>
          </a:prstGeom>
          <a:noFill/>
          <a:ln>
            <a:noFill/>
          </a:ln>
        </p:spPr>
      </p:pic>
      <p:pic>
        <p:nvPicPr>
          <p:cNvPr id="1456" name="Google Shape;1456;g5d8876b02a_1_47"/>
          <p:cNvPicPr preferRelativeResize="0"/>
          <p:nvPr/>
        </p:nvPicPr>
        <p:blipFill rotWithShape="1">
          <a:blip r:embed="rId4">
            <a:alphaModFix/>
          </a:blip>
          <a:srcRect/>
          <a:stretch/>
        </p:blipFill>
        <p:spPr>
          <a:xfrm>
            <a:off x="368300" y="6105525"/>
            <a:ext cx="1819275" cy="727075"/>
          </a:xfrm>
          <a:prstGeom prst="rect">
            <a:avLst/>
          </a:prstGeom>
          <a:noFill/>
          <a:ln>
            <a:noFill/>
          </a:ln>
        </p:spPr>
      </p:pic>
      <p:sp>
        <p:nvSpPr>
          <p:cNvPr id="1457" name="Google Shape;1457;g5d8876b02a_1_47"/>
          <p:cNvSpPr txBox="1"/>
          <p:nvPr/>
        </p:nvSpPr>
        <p:spPr>
          <a:xfrm>
            <a:off x="171450" y="71437"/>
            <a:ext cx="11852400" cy="573000"/>
          </a:xfrm>
          <a:prstGeom prst="rect">
            <a:avLst/>
          </a:prstGeom>
          <a:solidFill>
            <a:srgbClr val="83CAFF"/>
          </a:solidFill>
          <a:ln w="12600" cap="flat" cmpd="sng">
            <a:solidFill>
              <a:srgbClr val="43729D"/>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US" sz="1800" b="1">
                <a:latin typeface="Calibri"/>
                <a:ea typeface="Calibri"/>
                <a:cs typeface="Calibri"/>
                <a:sym typeface="Calibri"/>
              </a:rPr>
              <a:t>Outils  GESTION PROJET  AGILE! : Trello</a:t>
            </a:r>
            <a:endParaRPr/>
          </a:p>
        </p:txBody>
      </p:sp>
      <p:sp>
        <p:nvSpPr>
          <p:cNvPr id="1458" name="Google Shape;1458;g5d8876b02a_1_47"/>
          <p:cNvSpPr txBox="1"/>
          <p:nvPr/>
        </p:nvSpPr>
        <p:spPr>
          <a:xfrm>
            <a:off x="0" y="6264275"/>
            <a:ext cx="121920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pic>
        <p:nvPicPr>
          <p:cNvPr id="1459" name="Google Shape;1459;g5d8876b02a_1_47"/>
          <p:cNvPicPr preferRelativeResize="0"/>
          <p:nvPr/>
        </p:nvPicPr>
        <p:blipFill rotWithShape="1">
          <a:blip r:embed="rId5">
            <a:alphaModFix/>
          </a:blip>
          <a:srcRect/>
          <a:stretch/>
        </p:blipFill>
        <p:spPr>
          <a:xfrm>
            <a:off x="10512425" y="6335712"/>
            <a:ext cx="1511300" cy="431800"/>
          </a:xfrm>
          <a:prstGeom prst="rect">
            <a:avLst/>
          </a:prstGeom>
          <a:noFill/>
          <a:ln>
            <a:noFill/>
          </a:ln>
        </p:spPr>
      </p:pic>
      <p:sp>
        <p:nvSpPr>
          <p:cNvPr id="1460" name="Google Shape;1460;g5d8876b02a_1_47"/>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lt1"/>
              </a:solidFill>
              <a:latin typeface="Arial"/>
              <a:ea typeface="Arial"/>
              <a:cs typeface="Arial"/>
              <a:sym typeface="Arial"/>
            </a:endParaRPr>
          </a:p>
        </p:txBody>
      </p:sp>
      <p:sp>
        <p:nvSpPr>
          <p:cNvPr id="1461" name="Google Shape;1461;g5d8876b02a_1_47"/>
          <p:cNvSpPr txBox="1"/>
          <p:nvPr/>
        </p:nvSpPr>
        <p:spPr>
          <a:xfrm>
            <a:off x="0" y="6264275"/>
            <a:ext cx="12193500" cy="595200"/>
          </a:xfrm>
          <a:prstGeom prst="rect">
            <a:avLst/>
          </a:prstGeom>
          <a:solidFill>
            <a:srgbClr val="F37021"/>
          </a:solidFill>
          <a:ln>
            <a:noFill/>
          </a:ln>
        </p:spPr>
        <p:txBody>
          <a:bodyPr spcFirstLastPara="1" wrap="square" lIns="91425" tIns="45700" rIns="91425" bIns="45700" anchor="ctr" anchorCtr="0">
            <a:noAutofit/>
          </a:bodyPr>
          <a:lstStyle/>
          <a:p>
            <a:pPr marL="0" marR="0" lvl="0" indent="0" algn="r" rtl="0">
              <a:lnSpc>
                <a:spcPct val="93000"/>
              </a:lnSpc>
              <a:spcBef>
                <a:spcPts val="0"/>
              </a:spcBef>
              <a:spcAft>
                <a:spcPts val="0"/>
              </a:spcAft>
              <a:buClr>
                <a:schemeClr val="lt1"/>
              </a:buClr>
              <a:buSzPts val="1800"/>
              <a:buFont typeface="Arial"/>
              <a:buNone/>
            </a:pPr>
            <a:r>
              <a:rPr lang="en-US" sz="1800" b="0" i="0" u="none">
                <a:solidFill>
                  <a:schemeClr val="lt1"/>
                </a:solidFill>
                <a:latin typeface="Arial"/>
                <a:ea typeface="Arial"/>
                <a:cs typeface="Arial"/>
                <a:sym typeface="Arial"/>
              </a:rPr>
              <a:t>SOULEYMANE     SANOGO</a:t>
            </a:r>
            <a:endParaRPr/>
          </a:p>
        </p:txBody>
      </p:sp>
      <p:pic>
        <p:nvPicPr>
          <p:cNvPr id="1462" name="Google Shape;1462;g5d8876b02a_1_47"/>
          <p:cNvPicPr preferRelativeResize="0"/>
          <p:nvPr/>
        </p:nvPicPr>
        <p:blipFill rotWithShape="1">
          <a:blip r:embed="rId6">
            <a:alphaModFix/>
          </a:blip>
          <a:srcRect/>
          <a:stretch/>
        </p:blipFill>
        <p:spPr>
          <a:xfrm>
            <a:off x="71437" y="6264275"/>
            <a:ext cx="2016125" cy="647700"/>
          </a:xfrm>
          <a:prstGeom prst="rect">
            <a:avLst/>
          </a:prstGeom>
          <a:noFill/>
          <a:ln>
            <a:noFill/>
          </a:ln>
        </p:spPr>
      </p:pic>
      <p:pic>
        <p:nvPicPr>
          <p:cNvPr id="1463" name="Google Shape;1463;g5d8876b02a_1_47"/>
          <p:cNvPicPr preferRelativeResize="0"/>
          <p:nvPr/>
        </p:nvPicPr>
        <p:blipFill>
          <a:blip r:embed="rId7">
            <a:alphaModFix/>
          </a:blip>
          <a:stretch>
            <a:fillRect/>
          </a:stretch>
        </p:blipFill>
        <p:spPr>
          <a:xfrm>
            <a:off x="1136175" y="719162"/>
            <a:ext cx="9482446" cy="5156288"/>
          </a:xfrm>
          <a:prstGeom prst="rect">
            <a:avLst/>
          </a:prstGeom>
          <a:noFill/>
          <a:ln>
            <a:noFill/>
          </a:ln>
        </p:spPr>
      </p:pic>
    </p:spTree>
  </p:cSld>
  <p:clrMapOvr>
    <a:masterClrMapping/>
  </p:clrMapOvr>
</p:sld>
</file>

<file path=ppt/theme/theme1.xml><?xml version="1.0" encoding="utf-8"?>
<a:theme xmlns:a="http://schemas.openxmlformats.org/drawingml/2006/main" name="Thème Office">
  <a:themeElements>
    <a:clrScheme name="Thèm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1198</TotalTime>
  <Words>2523</Words>
  <Application>Microsoft Office PowerPoint</Application>
  <PresentationFormat>Personnalisé</PresentationFormat>
  <Paragraphs>391</Paragraphs>
  <Slides>102</Slides>
  <Notes>100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102</vt:i4>
      </vt:variant>
    </vt:vector>
  </HeadingPairs>
  <TitlesOfParts>
    <vt:vector size="113" baseType="lpstr">
      <vt:lpstr>Arial</vt:lpstr>
      <vt:lpstr>Calibri</vt:lpstr>
      <vt:lpstr>Helvetica Neue</vt:lpstr>
      <vt:lpstr>Hind</vt:lpstr>
      <vt:lpstr>Libre Franklin</vt:lpstr>
      <vt:lpstr>Mulish</vt:lpstr>
      <vt:lpstr>Noto Sans Symbols</vt:lpstr>
      <vt:lpstr>Pacifico</vt:lpstr>
      <vt:lpstr>Times New Roman</vt:lpstr>
      <vt:lpstr>Titillium</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SANOGO SOULEYMANE</dc:creator>
  <cp:lastModifiedBy>SANOGO SOULEYMANE</cp:lastModifiedBy>
  <cp:revision>80</cp:revision>
  <dcterms:created xsi:type="dcterms:W3CDTF">1601-01-01T00:00:00Z</dcterms:created>
  <dcterms:modified xsi:type="dcterms:W3CDTF">2023-11-10T12:09:50Z</dcterms:modified>
</cp:coreProperties>
</file>